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Lst>
  <p:sldSz cx="9144000" cy="5143500" type="screen16x9"/>
  <p:notesSz cx="6858000" cy="9144000"/>
  <p:embeddedFontLst>
    <p:embeddedFont>
      <p:font typeface="Helvetica Neue" panose="020B0604020202020204" charset="0"/>
      <p:regular r:id="rId86"/>
      <p:bold r:id="rId87"/>
      <p:italic r:id="rId88"/>
      <p:boldItalic r:id="rId89"/>
    </p:embeddedFont>
    <p:embeddedFont>
      <p:font typeface="Cambria" panose="02040503050406030204" pitchFamily="18" charset="0"/>
      <p:regular r:id="rId90"/>
      <p:bold r:id="rId91"/>
      <p:italic r:id="rId92"/>
      <p:boldItalic r:id="rId93"/>
    </p:embeddedFont>
    <p:embeddedFont>
      <p:font typeface="Calibri" panose="020F050202020403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8" roundtripDataSignature="AMtx7mjqMs6yL4DSovc3YBn7eoTSTlmX0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5181D7-7227-4124-A746-D8858F3583AB}">
  <a:tblStyle styleId="{FA5181D7-7227-4124-A746-D8858F3583AB}"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EBEEEF"/>
          </a:solidFill>
        </a:fill>
      </a:tcStyle>
    </a:wholeTbl>
    <a:band1H>
      <a:tcTxStyle/>
      <a:tcStyle>
        <a:tcBdr/>
        <a:fill>
          <a:solidFill>
            <a:srgbClr val="D5DBDE"/>
          </a:solidFill>
        </a:fill>
      </a:tcStyle>
    </a:band1H>
    <a:band2H>
      <a:tcTxStyle/>
      <a:tcStyle>
        <a:tcBdr/>
      </a:tcStyle>
    </a:band2H>
    <a:band1V>
      <a:tcTxStyle/>
      <a:tcStyle>
        <a:tcBdr/>
        <a:fill>
          <a:solidFill>
            <a:srgbClr val="D5DBD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3"/>
              </a:solidFill>
              <a:prstDash val="solid"/>
              <a:round/>
              <a:headEnd type="none" w="sm" len="sm"/>
              <a:tailEnd type="none" w="sm" len="sm"/>
            </a:ln>
          </a:top>
        </a:tcBdr>
        <a:fill>
          <a:solidFill>
            <a:srgbClr val="EBEEEF"/>
          </a:solidFill>
        </a:fill>
      </a:tcStyle>
    </a:lastRow>
    <a:seCell>
      <a:tcTxStyle/>
      <a:tcStyle>
        <a:tcBdr/>
      </a:tcStyle>
    </a:seCell>
    <a:swCell>
      <a:tcTxStyle/>
      <a:tcStyle>
        <a:tcBdr/>
      </a:tcStyle>
    </a:swCell>
    <a:firstRow>
      <a:tcTxStyle b="on" i="off"/>
      <a:tcStyle>
        <a:tcBdr/>
        <a:fill>
          <a:solidFill>
            <a:srgbClr val="EBEEEF"/>
          </a:solidFill>
        </a:fill>
      </a:tcStyle>
    </a:firstRow>
    <a:neCell>
      <a:tcTxStyle/>
      <a:tcStyle>
        <a:tcBdr/>
      </a:tcStyle>
    </a:neCell>
    <a:nwCell>
      <a:tcTxStyle/>
      <a:tcStyle>
        <a:tcBdr/>
      </a:tcStyle>
    </a:nwCell>
  </a:tblStyle>
  <a:tblStyle styleId="{E525A8A0-45DF-4742-82CF-FCB37D01AEEB}"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D"/>
          </a:solidFill>
        </a:fill>
      </a:tcStyle>
    </a:wholeTbl>
    <a:band1H>
      <a:tcTxStyle/>
      <a:tcStyle>
        <a:tcBdr/>
        <a:fill>
          <a:solidFill>
            <a:srgbClr val="CDD8FB"/>
          </a:solidFill>
        </a:fill>
      </a:tcStyle>
    </a:band1H>
    <a:band2H>
      <a:tcTxStyle/>
      <a:tcStyle>
        <a:tcBdr/>
      </a:tcStyle>
    </a:band2H>
    <a:band1V>
      <a:tcTxStyle/>
      <a:tcStyle>
        <a:tcBdr/>
        <a:fill>
          <a:solidFill>
            <a:srgbClr val="CDD8F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78"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4.fntdata"/><Relationship Id="rId97"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2.fntdata"/><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5.fntdata"/><Relationship Id="rId95"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font" Target="fonts/font8.fntdata"/><Relationship Id="rId98"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10313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8764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64919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8630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80671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910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6232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8178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0757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932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As the amount of data grows, traditional learning algo do not give better performance. Larger (means deeper) the NN, better the performance, as the amount of data grows. </a:t>
            </a:r>
            <a:endParaRPr/>
          </a:p>
        </p:txBody>
      </p:sp>
    </p:spTree>
    <p:extLst>
      <p:ext uri="{BB962C8B-B14F-4D97-AF65-F5344CB8AC3E}">
        <p14:creationId xmlns:p14="http://schemas.microsoft.com/office/powerpoint/2010/main" val="1485801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For reading for the students</a:t>
            </a:r>
            <a:endParaRPr/>
          </a:p>
        </p:txBody>
      </p:sp>
    </p:spTree>
    <p:extLst>
      <p:ext uri="{BB962C8B-B14F-4D97-AF65-F5344CB8AC3E}">
        <p14:creationId xmlns:p14="http://schemas.microsoft.com/office/powerpoint/2010/main" val="123538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5980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2391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Speech recognition using DNN. explain wake word like Alexa, Siri recognition where speech is the input and the app is responding to the query.</a:t>
            </a:r>
            <a:endParaRPr/>
          </a:p>
        </p:txBody>
      </p:sp>
    </p:spTree>
    <p:extLst>
      <p:ext uri="{BB962C8B-B14F-4D97-AF65-F5344CB8AC3E}">
        <p14:creationId xmlns:p14="http://schemas.microsoft.com/office/powerpoint/2010/main" val="124885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Translation of text from natural language to another where the input is textual and </a:t>
            </a:r>
            <a:endParaRPr/>
          </a:p>
        </p:txBody>
      </p:sp>
    </p:spTree>
    <p:extLst>
      <p:ext uri="{BB962C8B-B14F-4D97-AF65-F5344CB8AC3E}">
        <p14:creationId xmlns:p14="http://schemas.microsoft.com/office/powerpoint/2010/main" val="2294231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Identifying and recognizing various objects in an image. The input is image. OBJECT RECOGNITION</a:t>
            </a:r>
            <a:endParaRPr/>
          </a:p>
        </p:txBody>
      </p:sp>
    </p:spTree>
    <p:extLst>
      <p:ext uri="{BB962C8B-B14F-4D97-AF65-F5344CB8AC3E}">
        <p14:creationId xmlns:p14="http://schemas.microsoft.com/office/powerpoint/2010/main" val="2141614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Multi object recognition or object with in object. </a:t>
            </a:r>
            <a:endParaRPr/>
          </a:p>
        </p:txBody>
      </p:sp>
    </p:spTree>
    <p:extLst>
      <p:ext uri="{BB962C8B-B14F-4D97-AF65-F5344CB8AC3E}">
        <p14:creationId xmlns:p14="http://schemas.microsoft.com/office/powerpoint/2010/main" val="2632752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 gaming, the DNN out perform the champions. We started with DeepBlue for chess and moved on to AlphaGo. </a:t>
            </a:r>
            <a:endParaRPr/>
          </a:p>
        </p:txBody>
      </p:sp>
    </p:spTree>
    <p:extLst>
      <p:ext uri="{BB962C8B-B14F-4D97-AF65-F5344CB8AC3E}">
        <p14:creationId xmlns:p14="http://schemas.microsoft.com/office/powerpoint/2010/main" val="1503410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Recently Chatgpt making waves using its language models for dialogues. </a:t>
            </a:r>
            <a:endParaRPr/>
          </a:p>
        </p:txBody>
      </p:sp>
    </p:spTree>
    <p:extLst>
      <p:ext uri="{BB962C8B-B14F-4D97-AF65-F5344CB8AC3E}">
        <p14:creationId xmlns:p14="http://schemas.microsoft.com/office/powerpoint/2010/main" val="1420392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345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Highlight that the input for each of the above are unstructured data like images, text, and web stream clicks. It also involves, looking for a pattern</a:t>
            </a:r>
            <a:endParaRPr/>
          </a:p>
          <a:p>
            <a:pPr marL="0" lvl="0" indent="0" algn="l" rtl="0">
              <a:lnSpc>
                <a:spcPct val="100000"/>
              </a:lnSpc>
              <a:spcBef>
                <a:spcPts val="0"/>
              </a:spcBef>
              <a:spcAft>
                <a:spcPts val="0"/>
              </a:spcAft>
              <a:buClr>
                <a:schemeClr val="dk1"/>
              </a:buClr>
              <a:buSzPts val="1100"/>
              <a:buFont typeface="Arial"/>
              <a:buNone/>
            </a:pPr>
            <a:r>
              <a:rPr lang="en"/>
              <a:t>that changes over time, and we need our programs to adapt. The relationship (say between pixels, and abstract categories) may be too complicated,</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6639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2585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3857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Refer to section 1.2. Each point is elaborated in the next slides.</a:t>
            </a:r>
            <a:endParaRPr/>
          </a:p>
        </p:txBody>
      </p:sp>
    </p:spTree>
    <p:extLst>
      <p:ext uri="{BB962C8B-B14F-4D97-AF65-F5344CB8AC3E}">
        <p14:creationId xmlns:p14="http://schemas.microsoft.com/office/powerpoint/2010/main" val="2143125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 We need the right data. – The data they handle might include bias (from multiple sources) which the model can capture, this can result in undesired consequences. </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7213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2811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Wake word is Alexa, Hey Siri, Hey Google,</a:t>
            </a:r>
            <a:endParaRPr/>
          </a:p>
          <a:p>
            <a:pPr marL="0" lvl="0" indent="0" algn="l" rtl="0">
              <a:lnSpc>
                <a:spcPct val="100000"/>
              </a:lnSpc>
              <a:spcBef>
                <a:spcPts val="0"/>
              </a:spcBef>
              <a:spcAft>
                <a:spcPts val="0"/>
              </a:spcAft>
              <a:buSzPts val="1100"/>
              <a:buNone/>
            </a:pPr>
            <a:r>
              <a:rPr lang="en"/>
              <a:t>Another example of face recognition where input is image and output is again yes/no. Finger print recognition</a:t>
            </a:r>
            <a:endParaRPr/>
          </a:p>
        </p:txBody>
      </p:sp>
    </p:spTree>
    <p:extLst>
      <p:ext uri="{BB962C8B-B14F-4D97-AF65-F5344CB8AC3E}">
        <p14:creationId xmlns:p14="http://schemas.microsoft.com/office/powerpoint/2010/main" val="3764047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You can take any function for which higher is better, and turn it into a new function that is qualitatively identical but for which lower is better by flipping the sign.  </a:t>
            </a:r>
            <a:endParaRPr/>
          </a:p>
          <a:p>
            <a:pPr marL="0" lvl="0" indent="0" algn="l" rtl="0">
              <a:lnSpc>
                <a:spcPct val="100000"/>
              </a:lnSpc>
              <a:spcBef>
                <a:spcPts val="0"/>
              </a:spcBef>
              <a:spcAft>
                <a:spcPts val="0"/>
              </a:spcAft>
              <a:buSzPts val="1100"/>
              <a:buNone/>
            </a:pPr>
            <a:r>
              <a:rPr lang="en"/>
              <a:t> squared error is the square of the difference between the prediction and the ground-truth.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816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381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So we will typically want to split the available data into two partitions: the training dataset (or training set, for fitting model parameters) and the test dataset (or test set, which is held out for evaluation), reporting how the model performs on both of them. </a:t>
            </a:r>
            <a:endParaRPr/>
          </a:p>
          <a:p>
            <a:pPr marL="0" lvl="0" indent="0" algn="l" rtl="0">
              <a:lnSpc>
                <a:spcPct val="100000"/>
              </a:lnSpc>
              <a:spcBef>
                <a:spcPts val="0"/>
              </a:spcBef>
              <a:spcAft>
                <a:spcPts val="0"/>
              </a:spcAft>
              <a:buClr>
                <a:schemeClr val="dk1"/>
              </a:buClr>
              <a:buSzPts val="1100"/>
              <a:buFont typeface="Arial"/>
              <a:buNone/>
            </a:pPr>
            <a:r>
              <a:rPr lang="en"/>
              <a:t>You could think of training performance as being like a studentʼs scores on practice exams used to prepare for some real final exam. Even if the results are encouraging, that does not guarantee success on the final exam. In other words, the test performance can deviate significantly from the training performance.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7254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7469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5019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8212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Talk about each topic in 1 or 2 sentences. </a:t>
            </a:r>
            <a:endParaRPr/>
          </a:p>
        </p:txBody>
      </p:sp>
    </p:spTree>
    <p:extLst>
      <p:ext uri="{BB962C8B-B14F-4D97-AF65-F5344CB8AC3E}">
        <p14:creationId xmlns:p14="http://schemas.microsoft.com/office/powerpoint/2010/main" val="659062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7188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1437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383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1st block box converts audio signal into transcribed text. Second box writes a caption for  what ever is in the image. Third comes with a next move based on some state of a board game like chess or checkers. All these black box do some amount of complex processing that is converts one unstructured data into another unstructured data, whether it si from text to image or from image to text or from one state to another state, These complex problems can be solved using neural networks which are represented in the black boxes. So what does the black box do? What are the made p of? Do the learn if so how? </a:t>
            </a:r>
            <a:endParaRPr/>
          </a:p>
        </p:txBody>
      </p:sp>
    </p:spTree>
    <p:extLst>
      <p:ext uri="{BB962C8B-B14F-4D97-AF65-F5344CB8AC3E}">
        <p14:creationId xmlns:p14="http://schemas.microsoft.com/office/powerpoint/2010/main" val="2275515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Human brain has the capability to learn, solve problems, recognize patterns, create, think deeply about something, meditate and many many more. We humans learn by observation. This is called as learning through association, in literature. </a:t>
            </a:r>
            <a:endParaRPr/>
          </a:p>
        </p:txBody>
      </p:sp>
    </p:spTree>
    <p:extLst>
      <p:ext uri="{BB962C8B-B14F-4D97-AF65-F5344CB8AC3E}">
        <p14:creationId xmlns:p14="http://schemas.microsoft.com/office/powerpoint/2010/main" val="2095995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What is inside the brain? Neurons or neural units. Each unit is excited or fired or triggered based on the input it receives. When see an elephant or when we hear a sound, or smell maggi noodles, some of the neurons are excited and they get fired. Note that only those neurons that respond to smell of maggi noodles get fired. Others are inactive. These neurons that respond to smell, will get fired, and each neuron will produce or generate an apt response that can trigger some actions for the other parts of body like responding with words yummy!!!!</a:t>
            </a:r>
            <a:endParaRPr/>
          </a:p>
        </p:txBody>
      </p:sp>
    </p:spTree>
    <p:extLst>
      <p:ext uri="{BB962C8B-B14F-4D97-AF65-F5344CB8AC3E}">
        <p14:creationId xmlns:p14="http://schemas.microsoft.com/office/powerpoint/2010/main" val="18155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neurons in brain are interconnected to a lot of other neurons. The interconnections between the biological neurons are many and varied. Each neuron may receive stimulus from many other neurons. Each neurons will send responses to many other neurons. Even loops between neurons and self loops can be seen among these neurons.</a:t>
            </a:r>
            <a:endParaRPr/>
          </a:p>
        </p:txBody>
      </p:sp>
    </p:spTree>
    <p:extLst>
      <p:ext uri="{BB962C8B-B14F-4D97-AF65-F5344CB8AC3E}">
        <p14:creationId xmlns:p14="http://schemas.microsoft.com/office/powerpoint/2010/main" val="1069456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5981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machines that emulate the brain to some extent are called connectionist machines. It is a concept in Artificial intelligence, where each indictila processing element called as neural unit will so some computation. Each unit will receive input from many other units. And each unit will send responses to other neural units. The ideal connectionist machines will have loops and self loops and ll kinds of interconnections imaginable.</a:t>
            </a:r>
            <a:endParaRPr/>
          </a:p>
        </p:txBody>
      </p:sp>
    </p:spTree>
    <p:extLst>
      <p:ext uri="{BB962C8B-B14F-4D97-AF65-F5344CB8AC3E}">
        <p14:creationId xmlns:p14="http://schemas.microsoft.com/office/powerpoint/2010/main" val="1687222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artificial neural unit found in the connectionist machine started of as a perceptron. Each neuron will do the computation, which we call as weighted sum. This may be given out as output directly, or we made apply additional processing on the weighted sum before sending the response. The interconnection among the neural unit will store the knowledge of the world. We call the mechanism for storing the knowledge as parameters or weights. </a:t>
            </a:r>
            <a:endParaRPr/>
          </a:p>
        </p:txBody>
      </p:sp>
    </p:spTree>
    <p:extLst>
      <p:ext uri="{BB962C8B-B14F-4D97-AF65-F5344CB8AC3E}">
        <p14:creationId xmlns:p14="http://schemas.microsoft.com/office/powerpoint/2010/main" val="2273058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text book is freely available for download</a:t>
            </a:r>
            <a:endParaRPr/>
          </a:p>
        </p:txBody>
      </p:sp>
    </p:spTree>
    <p:extLst>
      <p:ext uri="{BB962C8B-B14F-4D97-AF65-F5344CB8AC3E}">
        <p14:creationId xmlns:p14="http://schemas.microsoft.com/office/powerpoint/2010/main" val="3248504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9400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2233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5517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Highlight that perceptron will have outputs as +1 and -1 always.</a:t>
            </a:r>
            <a:endParaRPr/>
          </a:p>
        </p:txBody>
      </p:sp>
    </p:spTree>
    <p:extLst>
      <p:ext uri="{BB962C8B-B14F-4D97-AF65-F5344CB8AC3E}">
        <p14:creationId xmlns:p14="http://schemas.microsoft.com/office/powerpoint/2010/main" val="878150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0486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584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2 equations and 2 unknown. Easily solved using linear algebra. </a:t>
            </a:r>
            <a:endParaRPr/>
          </a:p>
        </p:txBody>
      </p:sp>
    </p:spTree>
    <p:extLst>
      <p:ext uri="{BB962C8B-B14F-4D97-AF65-F5344CB8AC3E}">
        <p14:creationId xmlns:p14="http://schemas.microsoft.com/office/powerpoint/2010/main" val="422416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89296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4 equations and 3 unknown. Easily solved using linear algebra. </a:t>
            </a:r>
            <a:endParaRPr/>
          </a:p>
        </p:txBody>
      </p:sp>
    </p:spTree>
    <p:extLst>
      <p:ext uri="{BB962C8B-B14F-4D97-AF65-F5344CB8AC3E}">
        <p14:creationId xmlns:p14="http://schemas.microsoft.com/office/powerpoint/2010/main" val="15748030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0148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7702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Give this as exercise for the students. </a:t>
            </a:r>
            <a:endParaRPr/>
          </a:p>
        </p:txBody>
      </p:sp>
    </p:spTree>
    <p:extLst>
      <p:ext uri="{BB962C8B-B14F-4D97-AF65-F5344CB8AC3E}">
        <p14:creationId xmlns:p14="http://schemas.microsoft.com/office/powerpoint/2010/main" val="3228350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4 equations and 3 unknown. Easily solved using linear algebra. </a:t>
            </a:r>
            <a:endParaRPr/>
          </a:p>
        </p:txBody>
      </p:sp>
    </p:spTree>
    <p:extLst>
      <p:ext uri="{BB962C8B-B14F-4D97-AF65-F5344CB8AC3E}">
        <p14:creationId xmlns:p14="http://schemas.microsoft.com/office/powerpoint/2010/main" val="2175861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79462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37154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60196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94162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Definition of learning rate is in next slide</a:t>
            </a:r>
            <a:endParaRPr/>
          </a:p>
        </p:txBody>
      </p:sp>
    </p:spTree>
    <p:extLst>
      <p:ext uri="{BB962C8B-B14F-4D97-AF65-F5344CB8AC3E}">
        <p14:creationId xmlns:p14="http://schemas.microsoft.com/office/powerpoint/2010/main" val="14006389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linearly separable. (will learn this in upcoming slides)</a:t>
            </a:r>
            <a:endParaRPr/>
          </a:p>
          <a:p>
            <a:pPr marL="0" lvl="0" indent="0" algn="l" rtl="0">
              <a:lnSpc>
                <a:spcPct val="100000"/>
              </a:lnSpc>
              <a:spcBef>
                <a:spcPts val="0"/>
              </a:spcBef>
              <a:spcAft>
                <a:spcPts val="0"/>
              </a:spcAft>
              <a:buClr>
                <a:schemeClr val="dk1"/>
              </a:buClr>
              <a:buSzPts val="1100"/>
              <a:buFont typeface="Arial"/>
              <a:buNone/>
            </a:pPr>
            <a:r>
              <a:rPr lang="en"/>
              <a:t>Learning rate (will learn more about this under Module Optimization)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85065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Highlight the fact that the o(x) equation looks like a line equation y=mx+c. In short we will get a linear decision boundary.</a:t>
            </a:r>
            <a:endParaRPr/>
          </a:p>
        </p:txBody>
      </p:sp>
    </p:spTree>
    <p:extLst>
      <p:ext uri="{BB962C8B-B14F-4D97-AF65-F5344CB8AC3E}">
        <p14:creationId xmlns:p14="http://schemas.microsoft.com/office/powerpoint/2010/main" val="38767415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39060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32605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26288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Give this as exercise for the students. </a:t>
            </a:r>
            <a:endParaRPr/>
          </a:p>
        </p:txBody>
      </p:sp>
    </p:spTree>
    <p:extLst>
      <p:ext uri="{BB962C8B-B14F-4D97-AF65-F5344CB8AC3E}">
        <p14:creationId xmlns:p14="http://schemas.microsoft.com/office/powerpoint/2010/main" val="35225646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decision surface represented by a two-input perceptron.  </a:t>
            </a:r>
            <a:r>
              <a:rPr lang="en">
                <a:solidFill>
                  <a:schemeClr val="dk1"/>
                </a:solidFill>
              </a:rPr>
              <a:t>xl and x2 are the Perceptron inputs. Positive examples are indicated by "+", negative by "-".</a:t>
            </a:r>
            <a:endParaRPr/>
          </a:p>
          <a:p>
            <a:pPr marL="0" lvl="0" indent="0" algn="l" rtl="0">
              <a:lnSpc>
                <a:spcPct val="100000"/>
              </a:lnSpc>
              <a:spcBef>
                <a:spcPts val="0"/>
              </a:spcBef>
              <a:spcAft>
                <a:spcPts val="0"/>
              </a:spcAft>
              <a:buSzPts val="1100"/>
              <a:buNone/>
            </a:pPr>
            <a:r>
              <a:rPr lang="en"/>
              <a:t>Fig( a ) A set of training examples and the decision surface of a perceptron that classifies them correctly. </a:t>
            </a:r>
            <a:endParaRPr/>
          </a:p>
          <a:p>
            <a:pPr marL="0" lvl="0" indent="0" algn="l" rtl="0">
              <a:lnSpc>
                <a:spcPct val="100000"/>
              </a:lnSpc>
              <a:spcBef>
                <a:spcPts val="0"/>
              </a:spcBef>
              <a:spcAft>
                <a:spcPts val="0"/>
              </a:spcAft>
              <a:buSzPts val="1100"/>
              <a:buNone/>
            </a:pPr>
            <a:r>
              <a:rPr lang="en"/>
              <a:t>(b) A set of training examples that is not linearly separable (i.e., that cannot be correctly classified by any straight line).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23479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Ch 3 of T1</a:t>
            </a:r>
            <a:endParaRPr/>
          </a:p>
        </p:txBody>
      </p:sp>
    </p:spTree>
    <p:extLst>
      <p:ext uri="{BB962C8B-B14F-4D97-AF65-F5344CB8AC3E}">
        <p14:creationId xmlns:p14="http://schemas.microsoft.com/office/powerpoint/2010/main" val="4736448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Instead of white use 1 and pink as -1</a:t>
            </a:r>
            <a:endParaRPr/>
          </a:p>
        </p:txBody>
      </p:sp>
    </p:spTree>
    <p:extLst>
      <p:ext uri="{BB962C8B-B14F-4D97-AF65-F5344CB8AC3E}">
        <p14:creationId xmlns:p14="http://schemas.microsoft.com/office/powerpoint/2010/main" val="31401264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p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parameters can be learned using perceptron learning algorithm</a:t>
            </a:r>
            <a:endParaRPr/>
          </a:p>
        </p:txBody>
      </p:sp>
    </p:spTree>
    <p:extLst>
      <p:ext uri="{BB962C8B-B14F-4D97-AF65-F5344CB8AC3E}">
        <p14:creationId xmlns:p14="http://schemas.microsoft.com/office/powerpoint/2010/main" val="42522922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31512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04724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13347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Red dots represent 0 and blue dots represent 1. Need two lines for decision boundary.</a:t>
            </a:r>
            <a:endParaRPr/>
          </a:p>
        </p:txBody>
      </p:sp>
    </p:spTree>
    <p:extLst>
      <p:ext uri="{BB962C8B-B14F-4D97-AF65-F5344CB8AC3E}">
        <p14:creationId xmlns:p14="http://schemas.microsoft.com/office/powerpoint/2010/main" val="1882748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37813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71346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rule is weighted sum &gt;= threshold, output is 1.</a:t>
            </a:r>
            <a:endParaRPr/>
          </a:p>
          <a:p>
            <a:pPr marL="0" lvl="0" indent="0" algn="l" rtl="0">
              <a:lnSpc>
                <a:spcPct val="100000"/>
              </a:lnSpc>
              <a:spcBef>
                <a:spcPts val="0"/>
              </a:spcBef>
              <a:spcAft>
                <a:spcPts val="0"/>
              </a:spcAft>
              <a:buSzPts val="1100"/>
              <a:buNone/>
            </a:pPr>
            <a:r>
              <a:rPr lang="en"/>
              <a:t>Encourage students to do for other inputs.</a:t>
            </a:r>
            <a:endParaRPr/>
          </a:p>
        </p:txBody>
      </p:sp>
    </p:spTree>
    <p:extLst>
      <p:ext uri="{BB962C8B-B14F-4D97-AF65-F5344CB8AC3E}">
        <p14:creationId xmlns:p14="http://schemas.microsoft.com/office/powerpoint/2010/main" val="699235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07445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6" name="Google Shape;656;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582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7834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8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8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9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9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3" name="Google Shape;53;p9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p9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5" name="Google Shape;55;p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8" name="Google Shape;58;p9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9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1" name="Google Shape;61;p9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2" name="Google Shape;62;p9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8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87"/>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87"/>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lvl1pPr marL="457200" lvl="0" indent="-355600" algn="l">
              <a:lnSpc>
                <a:spcPct val="115000"/>
              </a:lnSpc>
              <a:spcBef>
                <a:spcPts val="0"/>
              </a:spcBef>
              <a:spcAft>
                <a:spcPts val="0"/>
              </a:spcAft>
              <a:buClr>
                <a:schemeClr val="dk1"/>
              </a:buClr>
              <a:buSzPts val="2000"/>
              <a:buChar char="●"/>
              <a:defRPr sz="2000">
                <a:solidFill>
                  <a:schemeClr val="dk1"/>
                </a:solidFill>
              </a:defRPr>
            </a:lvl1pPr>
            <a:lvl2pPr marL="914400" lvl="1" indent="-330200" algn="l">
              <a:lnSpc>
                <a:spcPct val="115000"/>
              </a:lnSpc>
              <a:spcBef>
                <a:spcPts val="0"/>
              </a:spcBef>
              <a:spcAft>
                <a:spcPts val="0"/>
              </a:spcAft>
              <a:buClr>
                <a:schemeClr val="dk1"/>
              </a:buClr>
              <a:buSzPts val="1600"/>
              <a:buChar char="○"/>
              <a:defRPr sz="1600">
                <a:solidFill>
                  <a:schemeClr val="dk1"/>
                </a:solidFill>
              </a:defRPr>
            </a:lvl2pPr>
            <a:lvl3pPr marL="1371600" lvl="2" indent="-330200" algn="l">
              <a:lnSpc>
                <a:spcPct val="115000"/>
              </a:lnSpc>
              <a:spcBef>
                <a:spcPts val="0"/>
              </a:spcBef>
              <a:spcAft>
                <a:spcPts val="0"/>
              </a:spcAft>
              <a:buClr>
                <a:schemeClr val="dk1"/>
              </a:buClr>
              <a:buSzPts val="1600"/>
              <a:buChar char="■"/>
              <a:defRPr sz="1600">
                <a:solidFill>
                  <a:schemeClr val="dk1"/>
                </a:solidFill>
              </a:defRPr>
            </a:lvl3pPr>
            <a:lvl4pPr marL="1828800" lvl="3" indent="-330200" algn="l">
              <a:lnSpc>
                <a:spcPct val="115000"/>
              </a:lnSpc>
              <a:spcBef>
                <a:spcPts val="0"/>
              </a:spcBef>
              <a:spcAft>
                <a:spcPts val="0"/>
              </a:spcAft>
              <a:buClr>
                <a:schemeClr val="dk1"/>
              </a:buClr>
              <a:buSzPts val="1600"/>
              <a:buChar char="●"/>
              <a:defRPr sz="1600">
                <a:solidFill>
                  <a:schemeClr val="dk1"/>
                </a:solidFill>
              </a:defRPr>
            </a:lvl4pPr>
            <a:lvl5pPr marL="2286000" lvl="4" indent="-330200" algn="l">
              <a:lnSpc>
                <a:spcPct val="115000"/>
              </a:lnSpc>
              <a:spcBef>
                <a:spcPts val="0"/>
              </a:spcBef>
              <a:spcAft>
                <a:spcPts val="0"/>
              </a:spcAft>
              <a:buClr>
                <a:schemeClr val="dk1"/>
              </a:buClr>
              <a:buSzPts val="1600"/>
              <a:buChar char="○"/>
              <a:defRPr sz="1600">
                <a:solidFill>
                  <a:schemeClr val="dk1"/>
                </a:solidFill>
              </a:defRPr>
            </a:lvl5pPr>
            <a:lvl6pPr marL="2743200" lvl="5" indent="-330200" algn="l">
              <a:lnSpc>
                <a:spcPct val="115000"/>
              </a:lnSpc>
              <a:spcBef>
                <a:spcPts val="0"/>
              </a:spcBef>
              <a:spcAft>
                <a:spcPts val="0"/>
              </a:spcAft>
              <a:buClr>
                <a:schemeClr val="dk1"/>
              </a:buClr>
              <a:buSzPts val="1600"/>
              <a:buChar char="■"/>
              <a:defRPr sz="1600">
                <a:solidFill>
                  <a:schemeClr val="dk1"/>
                </a:solidFill>
              </a:defRPr>
            </a:lvl6pPr>
            <a:lvl7pPr marL="3200400" lvl="6" indent="-330200" algn="l">
              <a:lnSpc>
                <a:spcPct val="115000"/>
              </a:lnSpc>
              <a:spcBef>
                <a:spcPts val="0"/>
              </a:spcBef>
              <a:spcAft>
                <a:spcPts val="0"/>
              </a:spcAft>
              <a:buClr>
                <a:schemeClr val="dk1"/>
              </a:buClr>
              <a:buSzPts val="1600"/>
              <a:buChar char="●"/>
              <a:defRPr sz="1600">
                <a:solidFill>
                  <a:schemeClr val="dk1"/>
                </a:solidFill>
              </a:defRPr>
            </a:lvl7pPr>
            <a:lvl8pPr marL="3657600" lvl="7" indent="-330200" algn="l">
              <a:lnSpc>
                <a:spcPct val="115000"/>
              </a:lnSpc>
              <a:spcBef>
                <a:spcPts val="0"/>
              </a:spcBef>
              <a:spcAft>
                <a:spcPts val="0"/>
              </a:spcAft>
              <a:buClr>
                <a:schemeClr val="dk1"/>
              </a:buClr>
              <a:buSzPts val="1600"/>
              <a:buChar char="○"/>
              <a:defRPr sz="1600">
                <a:solidFill>
                  <a:schemeClr val="dk1"/>
                </a:solidFill>
              </a:defRPr>
            </a:lvl8pPr>
            <a:lvl9pPr marL="4114800" lvl="8" indent="-330200" algn="l">
              <a:lnSpc>
                <a:spcPct val="115000"/>
              </a:lnSpc>
              <a:spcBef>
                <a:spcPts val="0"/>
              </a:spcBef>
              <a:spcAft>
                <a:spcPts val="0"/>
              </a:spcAft>
              <a:buClr>
                <a:schemeClr val="dk1"/>
              </a:buClr>
              <a:buSzPts val="1600"/>
              <a:buChar char="■"/>
              <a:defRPr sz="1600">
                <a:solidFill>
                  <a:schemeClr val="dk1"/>
                </a:solidFill>
              </a:defRPr>
            </a:lvl9pPr>
          </a:lstStyle>
          <a:p>
            <a:endParaRPr/>
          </a:p>
        </p:txBody>
      </p:sp>
      <p:sp>
        <p:nvSpPr>
          <p:cNvPr id="19" name="Google Shape;19;p87"/>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88"/>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Title Only" type="obj">
  <p:cSld name="OBJECT">
    <p:bg>
      <p:bgPr>
        <a:solidFill>
          <a:schemeClr val="lt1"/>
        </a:solidFill>
        <a:effectLst/>
      </p:bgPr>
    </p:bg>
    <p:spTree>
      <p:nvGrpSpPr>
        <p:cNvPr id="1" name="Shape 23"/>
        <p:cNvGrpSpPr/>
        <p:nvPr/>
      </p:nvGrpSpPr>
      <p:grpSpPr>
        <a:xfrm>
          <a:off x="0" y="0"/>
          <a:ext cx="0" cy="0"/>
          <a:chOff x="0" y="0"/>
          <a:chExt cx="0" cy="0"/>
        </a:xfrm>
      </p:grpSpPr>
      <p:pic>
        <p:nvPicPr>
          <p:cNvPr id="24" name="Google Shape;24;p89"/>
          <p:cNvPicPr preferRelativeResize="0"/>
          <p:nvPr/>
        </p:nvPicPr>
        <p:blipFill rotWithShape="1">
          <a:blip r:embed="rId2">
            <a:alphaModFix/>
          </a:blip>
          <a:srcRect/>
          <a:stretch/>
        </p:blipFill>
        <p:spPr>
          <a:xfrm>
            <a:off x="6629400" y="0"/>
            <a:ext cx="2193036" cy="520065"/>
          </a:xfrm>
          <a:prstGeom prst="rect">
            <a:avLst/>
          </a:prstGeom>
          <a:noFill/>
          <a:ln>
            <a:noFill/>
          </a:ln>
        </p:spPr>
      </p:pic>
      <p:sp>
        <p:nvSpPr>
          <p:cNvPr id="25" name="Google Shape;25;p89"/>
          <p:cNvSpPr/>
          <p:nvPr/>
        </p:nvSpPr>
        <p:spPr>
          <a:xfrm>
            <a:off x="4495800" y="4914900"/>
            <a:ext cx="2329180" cy="34290"/>
          </a:xfrm>
          <a:custGeom>
            <a:avLst/>
            <a:gdLst/>
            <a:ahLst/>
            <a:cxnLst/>
            <a:rect l="l" t="t" r="r" b="b"/>
            <a:pathLst>
              <a:path w="2329179" h="45720" extrusionOk="0">
                <a:moveTo>
                  <a:pt x="2328672" y="0"/>
                </a:moveTo>
                <a:lnTo>
                  <a:pt x="0" y="0"/>
                </a:lnTo>
                <a:lnTo>
                  <a:pt x="0" y="45720"/>
                </a:lnTo>
                <a:lnTo>
                  <a:pt x="2328672" y="45720"/>
                </a:lnTo>
                <a:lnTo>
                  <a:pt x="2328672" y="0"/>
                </a:lnTo>
                <a:close/>
              </a:path>
            </a:pathLst>
          </a:custGeom>
          <a:solidFill>
            <a:srgbClr val="76C2E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6" name="Google Shape;26;p89"/>
          <p:cNvSpPr/>
          <p:nvPr/>
        </p:nvSpPr>
        <p:spPr>
          <a:xfrm>
            <a:off x="2133600" y="4914900"/>
            <a:ext cx="2362200" cy="34290"/>
          </a:xfrm>
          <a:custGeom>
            <a:avLst/>
            <a:gdLst/>
            <a:ahLst/>
            <a:cxnLst/>
            <a:rect l="l" t="t" r="r" b="b"/>
            <a:pathLst>
              <a:path w="2362200" h="45720" extrusionOk="0">
                <a:moveTo>
                  <a:pt x="2362200" y="0"/>
                </a:moveTo>
                <a:lnTo>
                  <a:pt x="0" y="0"/>
                </a:lnTo>
                <a:lnTo>
                  <a:pt x="0" y="45720"/>
                </a:lnTo>
                <a:lnTo>
                  <a:pt x="2362200" y="45720"/>
                </a:lnTo>
                <a:lnTo>
                  <a:pt x="2362200" y="0"/>
                </a:lnTo>
                <a:close/>
              </a:path>
            </a:pathLst>
          </a:custGeom>
          <a:solidFill>
            <a:srgbClr val="FBAF1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7" name="Google Shape;27;p89"/>
          <p:cNvSpPr/>
          <p:nvPr/>
        </p:nvSpPr>
        <p:spPr>
          <a:xfrm>
            <a:off x="6815328" y="4914900"/>
            <a:ext cx="2329180" cy="34290"/>
          </a:xfrm>
          <a:custGeom>
            <a:avLst/>
            <a:gdLst/>
            <a:ahLst/>
            <a:cxnLst/>
            <a:rect l="l" t="t" r="r" b="b"/>
            <a:pathLst>
              <a:path w="2329179" h="45720" extrusionOk="0">
                <a:moveTo>
                  <a:pt x="2328672" y="0"/>
                </a:moveTo>
                <a:lnTo>
                  <a:pt x="0" y="0"/>
                </a:lnTo>
                <a:lnTo>
                  <a:pt x="0" y="45720"/>
                </a:lnTo>
                <a:lnTo>
                  <a:pt x="2328672" y="45720"/>
                </a:lnTo>
                <a:lnTo>
                  <a:pt x="2328672" y="0"/>
                </a:lnTo>
                <a:close/>
              </a:path>
            </a:pathLst>
          </a:custGeom>
          <a:solidFill>
            <a:srgbClr val="FF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8" name="Google Shape;28;p89"/>
          <p:cNvSpPr/>
          <p:nvPr/>
        </p:nvSpPr>
        <p:spPr>
          <a:xfrm>
            <a:off x="2362200" y="971550"/>
            <a:ext cx="2329180" cy="34290"/>
          </a:xfrm>
          <a:custGeom>
            <a:avLst/>
            <a:gdLst/>
            <a:ahLst/>
            <a:cxnLst/>
            <a:rect l="l" t="t" r="r" b="b"/>
            <a:pathLst>
              <a:path w="2329179" h="45719" extrusionOk="0">
                <a:moveTo>
                  <a:pt x="2328672" y="0"/>
                </a:moveTo>
                <a:lnTo>
                  <a:pt x="0" y="0"/>
                </a:lnTo>
                <a:lnTo>
                  <a:pt x="0" y="45720"/>
                </a:lnTo>
                <a:lnTo>
                  <a:pt x="2328672" y="45720"/>
                </a:lnTo>
                <a:lnTo>
                  <a:pt x="2328672" y="0"/>
                </a:lnTo>
                <a:close/>
              </a:path>
            </a:pathLst>
          </a:custGeom>
          <a:solidFill>
            <a:srgbClr val="76C2E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29" name="Google Shape;29;p89"/>
          <p:cNvSpPr/>
          <p:nvPr/>
        </p:nvSpPr>
        <p:spPr>
          <a:xfrm>
            <a:off x="0" y="971550"/>
            <a:ext cx="2362200" cy="34290"/>
          </a:xfrm>
          <a:custGeom>
            <a:avLst/>
            <a:gdLst/>
            <a:ahLst/>
            <a:cxnLst/>
            <a:rect l="l" t="t" r="r" b="b"/>
            <a:pathLst>
              <a:path w="2362200" h="45719" extrusionOk="0">
                <a:moveTo>
                  <a:pt x="2362200" y="0"/>
                </a:moveTo>
                <a:lnTo>
                  <a:pt x="0" y="0"/>
                </a:lnTo>
                <a:lnTo>
                  <a:pt x="0" y="45720"/>
                </a:lnTo>
                <a:lnTo>
                  <a:pt x="2362200" y="45720"/>
                </a:lnTo>
                <a:lnTo>
                  <a:pt x="2362200" y="0"/>
                </a:lnTo>
                <a:close/>
              </a:path>
            </a:pathLst>
          </a:custGeom>
          <a:solidFill>
            <a:srgbClr val="FBAF1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0" name="Google Shape;30;p89"/>
          <p:cNvSpPr/>
          <p:nvPr/>
        </p:nvSpPr>
        <p:spPr>
          <a:xfrm>
            <a:off x="4681728" y="971550"/>
            <a:ext cx="2329180" cy="34290"/>
          </a:xfrm>
          <a:custGeom>
            <a:avLst/>
            <a:gdLst/>
            <a:ahLst/>
            <a:cxnLst/>
            <a:rect l="l" t="t" r="r" b="b"/>
            <a:pathLst>
              <a:path w="2329179" h="45719" extrusionOk="0">
                <a:moveTo>
                  <a:pt x="2328672" y="0"/>
                </a:moveTo>
                <a:lnTo>
                  <a:pt x="0" y="0"/>
                </a:lnTo>
                <a:lnTo>
                  <a:pt x="0" y="45720"/>
                </a:lnTo>
                <a:lnTo>
                  <a:pt x="2328672" y="45720"/>
                </a:lnTo>
                <a:lnTo>
                  <a:pt x="2328672" y="0"/>
                </a:lnTo>
                <a:close/>
              </a:path>
            </a:pathLst>
          </a:custGeom>
          <a:solidFill>
            <a:srgbClr val="FF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1" name="Google Shape;31;p89"/>
          <p:cNvSpPr txBox="1">
            <a:spLocks noGrp="1"/>
          </p:cNvSpPr>
          <p:nvPr>
            <p:ph type="title"/>
          </p:nvPr>
        </p:nvSpPr>
        <p:spPr>
          <a:xfrm>
            <a:off x="231140" y="270986"/>
            <a:ext cx="4921250" cy="45977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2800"/>
              <a:buNone/>
              <a:defRPr sz="2700" b="1" i="0">
                <a:solidFill>
                  <a:schemeClr val="dk1"/>
                </a:solidFill>
                <a:latin typeface="Cambria"/>
                <a:ea typeface="Cambria"/>
                <a:cs typeface="Cambria"/>
                <a:sym typeface="Cambri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89"/>
          <p:cNvSpPr txBox="1">
            <a:spLocks noGrp="1"/>
          </p:cNvSpPr>
          <p:nvPr>
            <p:ph type="ftr" idx="11"/>
          </p:nvPr>
        </p:nvSpPr>
        <p:spPr>
          <a:xfrm>
            <a:off x="7358634" y="4979802"/>
            <a:ext cx="1706245" cy="136684"/>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25" b="0" i="0" u="none" strike="noStrike" cap="none">
                <a:solidFill>
                  <a:srgbClr val="0F114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89"/>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 name="Google Shape;34;p89"/>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ctr" anchorCtr="0">
            <a:normAutofit/>
          </a:bodyPr>
          <a:lstStyle>
            <a:lvl1pPr marL="0" lvl="0" indent="0" algn="r">
              <a:lnSpc>
                <a:spcPct val="100000"/>
              </a:lnSpc>
              <a:spcBef>
                <a:spcPts val="0"/>
              </a:spcBef>
              <a:spcAft>
                <a:spcPts val="0"/>
              </a:spcAft>
              <a:buSzPts val="1000"/>
              <a:buNone/>
              <a:defRPr>
                <a:solidFill>
                  <a:srgbClr val="888888"/>
                </a:solidFill>
              </a:defRPr>
            </a:lvl1pPr>
            <a:lvl2pPr marL="0" lvl="1" indent="0" algn="r">
              <a:lnSpc>
                <a:spcPct val="100000"/>
              </a:lnSpc>
              <a:spcBef>
                <a:spcPts val="0"/>
              </a:spcBef>
              <a:spcAft>
                <a:spcPts val="0"/>
              </a:spcAft>
              <a:buSzPts val="1000"/>
              <a:buNone/>
              <a:defRPr>
                <a:solidFill>
                  <a:srgbClr val="888888"/>
                </a:solidFill>
              </a:defRPr>
            </a:lvl2pPr>
            <a:lvl3pPr marL="0" lvl="2" indent="0" algn="r">
              <a:lnSpc>
                <a:spcPct val="100000"/>
              </a:lnSpc>
              <a:spcBef>
                <a:spcPts val="0"/>
              </a:spcBef>
              <a:spcAft>
                <a:spcPts val="0"/>
              </a:spcAft>
              <a:buSzPts val="1000"/>
              <a:buNone/>
              <a:defRPr>
                <a:solidFill>
                  <a:srgbClr val="888888"/>
                </a:solidFill>
              </a:defRPr>
            </a:lvl3pPr>
            <a:lvl4pPr marL="0" lvl="3" indent="0" algn="r">
              <a:lnSpc>
                <a:spcPct val="100000"/>
              </a:lnSpc>
              <a:spcBef>
                <a:spcPts val="0"/>
              </a:spcBef>
              <a:spcAft>
                <a:spcPts val="0"/>
              </a:spcAft>
              <a:buSzPts val="1000"/>
              <a:buNone/>
              <a:defRPr>
                <a:solidFill>
                  <a:srgbClr val="888888"/>
                </a:solidFill>
              </a:defRPr>
            </a:lvl4pPr>
            <a:lvl5pPr marL="0" lvl="4" indent="0" algn="r">
              <a:lnSpc>
                <a:spcPct val="100000"/>
              </a:lnSpc>
              <a:spcBef>
                <a:spcPts val="0"/>
              </a:spcBef>
              <a:spcAft>
                <a:spcPts val="0"/>
              </a:spcAft>
              <a:buSzPts val="1000"/>
              <a:buNone/>
              <a:defRPr>
                <a:solidFill>
                  <a:srgbClr val="888888"/>
                </a:solidFill>
              </a:defRPr>
            </a:lvl5pPr>
            <a:lvl6pPr marL="0" lvl="5" indent="0" algn="r">
              <a:lnSpc>
                <a:spcPct val="100000"/>
              </a:lnSpc>
              <a:spcBef>
                <a:spcPts val="0"/>
              </a:spcBef>
              <a:spcAft>
                <a:spcPts val="0"/>
              </a:spcAft>
              <a:buSzPts val="1000"/>
              <a:buNone/>
              <a:defRPr>
                <a:solidFill>
                  <a:srgbClr val="888888"/>
                </a:solidFill>
              </a:defRPr>
            </a:lvl6pPr>
            <a:lvl7pPr marL="0" lvl="6" indent="0" algn="r">
              <a:lnSpc>
                <a:spcPct val="100000"/>
              </a:lnSpc>
              <a:spcBef>
                <a:spcPts val="0"/>
              </a:spcBef>
              <a:spcAft>
                <a:spcPts val="0"/>
              </a:spcAft>
              <a:buSzPts val="1000"/>
              <a:buNone/>
              <a:defRPr>
                <a:solidFill>
                  <a:srgbClr val="888888"/>
                </a:solidFill>
              </a:defRPr>
            </a:lvl7pPr>
            <a:lvl8pPr marL="0" lvl="7" indent="0" algn="r">
              <a:lnSpc>
                <a:spcPct val="100000"/>
              </a:lnSpc>
              <a:spcBef>
                <a:spcPts val="0"/>
              </a:spcBef>
              <a:spcAft>
                <a:spcPts val="0"/>
              </a:spcAft>
              <a:buSzPts val="1000"/>
              <a:buNone/>
              <a:defRPr>
                <a:solidFill>
                  <a:srgbClr val="888888"/>
                </a:solidFill>
              </a:defRPr>
            </a:lvl8pPr>
            <a:lvl9pPr marL="0" lvl="8" indent="0" algn="r">
              <a:lnSpc>
                <a:spcPct val="100000"/>
              </a:lnSpc>
              <a:spcBef>
                <a:spcPts val="0"/>
              </a:spcBef>
              <a:spcAft>
                <a:spcPts val="0"/>
              </a:spcAft>
              <a:buSzPts val="1000"/>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000" b="0" i="0" u="none" strike="noStrike" cap="none">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9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 name="Google Shape;37;p9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8" name="Google Shape;38;p9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9" name="Google Shape;39;p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9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5" name="Google Shape;45;p9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6" name="Google Shape;46;p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9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9" name="Google Shape;49;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8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8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deeplearningbook.org/"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colab.research.google.com/drive/1DUVcOoUIWhl8GQKc6AWR1wi0LaMeNkgD?usp=sharing"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1"/>
          <p:cNvSpPr txBox="1">
            <a:spLocks noGrp="1"/>
          </p:cNvSpPr>
          <p:nvPr>
            <p:ph type="ctrTitle"/>
          </p:nvPr>
        </p:nvSpPr>
        <p:spPr>
          <a:xfrm>
            <a:off x="2684575" y="2504025"/>
            <a:ext cx="6020700" cy="7926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1111"/>
              <a:buNone/>
            </a:pPr>
            <a:r>
              <a:rPr lang="en">
                <a:solidFill>
                  <a:schemeClr val="lt1"/>
                </a:solidFill>
              </a:rPr>
              <a:t>Deep Neural Network</a:t>
            </a:r>
            <a:endParaRPr>
              <a:solidFill>
                <a:schemeClr val="lt1"/>
              </a:solidFill>
            </a:endParaRPr>
          </a:p>
        </p:txBody>
      </p:sp>
      <p:sp>
        <p:nvSpPr>
          <p:cNvPr id="68" name="Google Shape;68;p1"/>
          <p:cNvSpPr txBox="1">
            <a:spLocks noGrp="1"/>
          </p:cNvSpPr>
          <p:nvPr>
            <p:ph type="subTitle" idx="1"/>
          </p:nvPr>
        </p:nvSpPr>
        <p:spPr>
          <a:xfrm>
            <a:off x="2884075" y="3296625"/>
            <a:ext cx="6020700" cy="512100"/>
          </a:xfrm>
          <a:prstGeom prst="rect">
            <a:avLst/>
          </a:prstGeom>
          <a:noFill/>
          <a:ln>
            <a:noFill/>
          </a:ln>
        </p:spPr>
        <p:txBody>
          <a:bodyPr spcFirstLastPara="1" wrap="square" lIns="91425" tIns="91425" rIns="91425" bIns="91425" anchor="t" anchorCtr="0">
            <a:normAutofit fontScale="92500" lnSpcReduction="20000"/>
          </a:bodyPr>
          <a:lstStyle/>
          <a:p>
            <a:pPr marL="0" lvl="0" indent="0" algn="ctr" rtl="0">
              <a:lnSpc>
                <a:spcPct val="100000"/>
              </a:lnSpc>
              <a:spcBef>
                <a:spcPts val="0"/>
              </a:spcBef>
              <a:spcAft>
                <a:spcPts val="0"/>
              </a:spcAft>
              <a:buSzPct val="108108"/>
              <a:buNone/>
            </a:pPr>
            <a:r>
              <a:rPr lang="en" smtClean="0">
                <a:solidFill>
                  <a:schemeClr val="lt1"/>
                </a:solidFill>
              </a:rPr>
              <a:t>DSE </a:t>
            </a:r>
            <a:r>
              <a:rPr lang="en">
                <a:solidFill>
                  <a:schemeClr val="lt1"/>
                </a:solidFill>
              </a:rPr>
              <a:t>Module 1</a:t>
            </a:r>
            <a:endParaRPr dirty="0">
              <a:solidFill>
                <a:schemeClr val="lt1"/>
              </a:solidFill>
            </a:endParaRPr>
          </a:p>
        </p:txBody>
      </p:sp>
      <p:sp>
        <p:nvSpPr>
          <p:cNvPr id="69" name="Google Shape;69;p1"/>
          <p:cNvSpPr txBox="1"/>
          <p:nvPr/>
        </p:nvSpPr>
        <p:spPr>
          <a:xfrm>
            <a:off x="5316175" y="3737325"/>
            <a:ext cx="3389100" cy="553968"/>
          </a:xfrm>
          <a:prstGeom prst="rect">
            <a:avLst/>
          </a:prstGeom>
          <a:noFill/>
          <a:ln>
            <a:noFill/>
          </a:ln>
        </p:spPr>
        <p:txBody>
          <a:bodyPr spcFirstLastPara="1" wrap="square" lIns="91425" tIns="91425" rIns="91425" bIns="91425" anchor="t" anchorCtr="0">
            <a:spAutoFit/>
          </a:bodyPr>
          <a:lstStyle/>
          <a:p>
            <a:pPr marL="0" marR="0" lvl="0" indent="0" algn="r" rtl="0">
              <a:lnSpc>
                <a:spcPct val="150000"/>
              </a:lnSpc>
              <a:spcBef>
                <a:spcPts val="0"/>
              </a:spcBef>
              <a:spcAft>
                <a:spcPts val="0"/>
              </a:spcAft>
              <a:buClr>
                <a:srgbClr val="000000"/>
              </a:buClr>
              <a:buSzPts val="1600"/>
              <a:buFont typeface="Arial"/>
              <a:buNone/>
            </a:pPr>
            <a:r>
              <a:rPr lang="en" sz="1600" b="0" i="0" u="none" strike="noStrike" cap="none">
                <a:solidFill>
                  <a:schemeClr val="lt1"/>
                </a:solidFill>
                <a:latin typeface="Arial"/>
                <a:ea typeface="Arial"/>
                <a:cs typeface="Arial"/>
                <a:sym typeface="Arial"/>
              </a:rPr>
              <a:t>BITS Pilani</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311700" y="29662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In case of Queries regarding the course….</a:t>
            </a:r>
            <a:endParaRPr b="1"/>
          </a:p>
        </p:txBody>
      </p:sp>
      <p:sp>
        <p:nvSpPr>
          <p:cNvPr id="130" name="Google Shape;130;p10"/>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fontScale="92500" lnSpcReduction="20000"/>
          </a:bodyPr>
          <a:lstStyle/>
          <a:p>
            <a:pPr marL="0" lvl="0" indent="0" algn="just" rtl="0">
              <a:lnSpc>
                <a:spcPct val="115000"/>
              </a:lnSpc>
              <a:spcBef>
                <a:spcPts val="0"/>
              </a:spcBef>
              <a:spcAft>
                <a:spcPts val="0"/>
              </a:spcAft>
              <a:buSzPct val="108108"/>
              <a:buNone/>
            </a:pPr>
            <a:r>
              <a:rPr lang="en" b="1" dirty="0"/>
              <a:t>Step 1: </a:t>
            </a:r>
            <a:r>
              <a:rPr lang="en" dirty="0"/>
              <a:t>Post in the discussion forum.</a:t>
            </a:r>
            <a:endParaRPr dirty="0"/>
          </a:p>
          <a:p>
            <a:pPr marL="457200" lvl="0" indent="-355600" algn="just" rtl="0">
              <a:lnSpc>
                <a:spcPct val="115000"/>
              </a:lnSpc>
              <a:spcBef>
                <a:spcPts val="1200"/>
              </a:spcBef>
              <a:spcAft>
                <a:spcPts val="0"/>
              </a:spcAft>
              <a:buSzPct val="108108"/>
              <a:buChar char="●"/>
            </a:pPr>
            <a:r>
              <a:rPr lang="en" dirty="0"/>
              <a:t>Read through the existing post and if you find any topic similar to your concern, add on to the existing discussion.</a:t>
            </a:r>
            <a:endParaRPr dirty="0"/>
          </a:p>
          <a:p>
            <a:pPr marL="457200" lvl="0" indent="-355600" algn="just" rtl="0">
              <a:lnSpc>
                <a:spcPct val="115000"/>
              </a:lnSpc>
              <a:spcBef>
                <a:spcPts val="0"/>
              </a:spcBef>
              <a:spcAft>
                <a:spcPts val="0"/>
              </a:spcAft>
              <a:buSzPct val="108108"/>
              <a:buChar char="●"/>
            </a:pPr>
            <a:r>
              <a:rPr lang="en" dirty="0"/>
              <a:t>Avoid duplication of queries or issues.</a:t>
            </a:r>
            <a:endParaRPr dirty="0"/>
          </a:p>
          <a:p>
            <a:pPr marL="0" lvl="0" indent="0" algn="just" rtl="0">
              <a:lnSpc>
                <a:spcPct val="115000"/>
              </a:lnSpc>
              <a:spcBef>
                <a:spcPts val="1200"/>
              </a:spcBef>
              <a:spcAft>
                <a:spcPts val="0"/>
              </a:spcAft>
              <a:buSzPct val="108108"/>
              <a:buNone/>
            </a:pPr>
            <a:r>
              <a:rPr lang="en" b="1"/>
              <a:t>Step 2: </a:t>
            </a:r>
            <a:r>
              <a:rPr lang="en"/>
              <a:t>Email the IC at </a:t>
            </a:r>
            <a:r>
              <a:rPr lang="en" u="sng" smtClean="0">
                <a:solidFill>
                  <a:schemeClr val="hlink"/>
                </a:solidFill>
              </a:rPr>
              <a:t>srinath.naidu@pilani.bits-pilani.ac.in</a:t>
            </a:r>
            <a:r>
              <a:rPr lang="en" smtClean="0"/>
              <a:t> </a:t>
            </a:r>
            <a:r>
              <a:rPr lang="en" dirty="0"/>
              <a:t>if the query or issue is not resolved within 1 week. Turn around for a response to the email is 48 hours.</a:t>
            </a:r>
            <a:endParaRPr dirty="0"/>
          </a:p>
          <a:p>
            <a:pPr marL="457200" lvl="0" indent="-355600" algn="just" rtl="0">
              <a:lnSpc>
                <a:spcPct val="115000"/>
              </a:lnSpc>
              <a:spcBef>
                <a:spcPts val="1200"/>
              </a:spcBef>
              <a:spcAft>
                <a:spcPts val="0"/>
              </a:spcAft>
              <a:buSzPct val="108108"/>
              <a:buChar char="●"/>
            </a:pPr>
            <a:r>
              <a:rPr lang="en" dirty="0"/>
              <a:t>In the subject pl mention the phrase ”Deep Learning” clearly. </a:t>
            </a:r>
            <a:endParaRPr dirty="0"/>
          </a:p>
          <a:p>
            <a:pPr marL="457200" lvl="0" indent="-355600" algn="just" rtl="0">
              <a:lnSpc>
                <a:spcPct val="115000"/>
              </a:lnSpc>
              <a:spcBef>
                <a:spcPts val="0"/>
              </a:spcBef>
              <a:spcAft>
                <a:spcPts val="0"/>
              </a:spcAft>
              <a:buSzPct val="108108"/>
              <a:buChar char="●"/>
            </a:pPr>
            <a:r>
              <a:rPr lang="en" dirty="0">
                <a:solidFill>
                  <a:srgbClr val="FF0000"/>
                </a:solidFill>
              </a:rPr>
              <a:t>Use BITS email id for correspondence</a:t>
            </a:r>
            <a:r>
              <a:rPr lang="en" dirty="0"/>
              <a:t>. Emails from personal emails will be ignored without any reply. </a:t>
            </a:r>
            <a:endParaRPr dirty="0"/>
          </a:p>
          <a:p>
            <a:pPr marL="0" lvl="0" indent="0" algn="just" rtl="0">
              <a:lnSpc>
                <a:spcPct val="115000"/>
              </a:lnSpc>
              <a:spcBef>
                <a:spcPts val="1200"/>
              </a:spcBef>
              <a:spcAft>
                <a:spcPts val="1200"/>
              </a:spcAft>
              <a:buSzPct val="113798"/>
              <a:buNone/>
            </a:pPr>
            <a:r>
              <a:rPr lang="en" sz="1900" dirty="0">
                <a:highlight>
                  <a:srgbClr val="FFFF00"/>
                </a:highlight>
              </a:rPr>
              <a:t>PATIENCE is highly APPRECIATED </a:t>
            </a:r>
            <a:endParaRPr sz="1900" dirty="0">
              <a:highlight>
                <a:srgbClr val="FFFF00"/>
              </a:highlight>
            </a:endParaRPr>
          </a:p>
        </p:txBody>
      </p:sp>
      <p:sp>
        <p:nvSpPr>
          <p:cNvPr id="131" name="Google Shape;131;p10"/>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What is Deep Learning?</a:t>
            </a:r>
            <a:endParaRPr b="1"/>
          </a:p>
        </p:txBody>
      </p:sp>
      <p:sp>
        <p:nvSpPr>
          <p:cNvPr id="137" name="Google Shape;13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2"/>
          <p:cNvSpPr txBox="1">
            <a:spLocks noGrp="1"/>
          </p:cNvSpPr>
          <p:nvPr>
            <p:ph type="title"/>
          </p:nvPr>
        </p:nvSpPr>
        <p:spPr>
          <a:xfrm>
            <a:off x="311700" y="229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Definitions of Deep Learning</a:t>
            </a:r>
            <a:endParaRPr b="1"/>
          </a:p>
        </p:txBody>
      </p:sp>
      <p:sp>
        <p:nvSpPr>
          <p:cNvPr id="143" name="Google Shape;143;p12"/>
          <p:cNvSpPr txBox="1">
            <a:spLocks noGrp="1"/>
          </p:cNvSpPr>
          <p:nvPr>
            <p:ph type="body" idx="1"/>
          </p:nvPr>
        </p:nvSpPr>
        <p:spPr>
          <a:xfrm>
            <a:off x="311700" y="1110288"/>
            <a:ext cx="8520600" cy="3963600"/>
          </a:xfrm>
          <a:prstGeom prst="rect">
            <a:avLst/>
          </a:prstGeom>
          <a:noFill/>
          <a:ln>
            <a:noFill/>
          </a:ln>
        </p:spPr>
        <p:txBody>
          <a:bodyPr spcFirstLastPara="1" wrap="square" lIns="91425" tIns="91425" rIns="91425" bIns="91425" anchor="t" anchorCtr="0">
            <a:normAutofit lnSpcReduction="10000"/>
          </a:bodyPr>
          <a:lstStyle/>
          <a:p>
            <a:pPr marL="457200" lvl="0" indent="-349250" algn="l" rtl="0">
              <a:lnSpc>
                <a:spcPct val="115000"/>
              </a:lnSpc>
              <a:spcBef>
                <a:spcPts val="0"/>
              </a:spcBef>
              <a:spcAft>
                <a:spcPts val="0"/>
              </a:spcAft>
              <a:buSzPts val="1900"/>
              <a:buChar char="●"/>
            </a:pPr>
            <a:r>
              <a:rPr lang="en" sz="1900">
                <a:highlight>
                  <a:schemeClr val="lt1"/>
                </a:highlight>
              </a:rPr>
              <a:t>Deep Learning is a type of </a:t>
            </a:r>
            <a:r>
              <a:rPr lang="en" sz="1900" b="1">
                <a:highlight>
                  <a:schemeClr val="lt1"/>
                </a:highlight>
              </a:rPr>
              <a:t>machine learning</a:t>
            </a:r>
            <a:r>
              <a:rPr lang="en" sz="1900">
                <a:highlight>
                  <a:schemeClr val="lt1"/>
                </a:highlight>
              </a:rPr>
              <a:t> based on </a:t>
            </a:r>
            <a:r>
              <a:rPr lang="en" sz="1900" b="1">
                <a:highlight>
                  <a:schemeClr val="lt1"/>
                </a:highlight>
              </a:rPr>
              <a:t>artificial neural networks</a:t>
            </a:r>
            <a:r>
              <a:rPr lang="en" sz="1900">
                <a:highlight>
                  <a:schemeClr val="lt1"/>
                </a:highlight>
              </a:rPr>
              <a:t> in which multiple layers of processing are used to extract progressively higher-level features from data.</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Deep learning is a method in artificial intelligence (AI) that teaches computers to process data in a way that is </a:t>
            </a:r>
            <a:r>
              <a:rPr lang="en" sz="1900" b="1">
                <a:highlight>
                  <a:schemeClr val="lt1"/>
                </a:highlight>
              </a:rPr>
              <a:t>inspired by the human brain</a:t>
            </a:r>
            <a:r>
              <a:rPr lang="en" sz="1900">
                <a:highlight>
                  <a:schemeClr val="lt1"/>
                </a:highlight>
              </a:rPr>
              <a:t>.</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Deep learning is a machine learning technique that teaches computers to do what comes naturally to humans: </a:t>
            </a:r>
            <a:r>
              <a:rPr lang="en" sz="1900" b="1">
                <a:highlight>
                  <a:schemeClr val="lt1"/>
                </a:highlight>
              </a:rPr>
              <a:t>learn by example</a:t>
            </a:r>
            <a:r>
              <a:rPr lang="en" sz="1900">
                <a:highlight>
                  <a:schemeClr val="lt1"/>
                </a:highlight>
              </a:rPr>
              <a:t>.</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Deep learning is a subset of machine learning, which is essentially a neural network with </a:t>
            </a:r>
            <a:r>
              <a:rPr lang="en" sz="1900" b="1">
                <a:highlight>
                  <a:schemeClr val="lt1"/>
                </a:highlight>
              </a:rPr>
              <a:t>three or more layers</a:t>
            </a:r>
            <a:r>
              <a:rPr lang="en" sz="1900">
                <a:highlight>
                  <a:schemeClr val="lt1"/>
                </a:highlight>
              </a:rPr>
              <a:t>. </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Deep Learning gets its name from the fact that we add more "</a:t>
            </a:r>
            <a:r>
              <a:rPr lang="en" sz="1900" b="1">
                <a:highlight>
                  <a:schemeClr val="lt1"/>
                </a:highlight>
              </a:rPr>
              <a:t>Layers</a:t>
            </a:r>
            <a:r>
              <a:rPr lang="en" sz="1900">
                <a:highlight>
                  <a:schemeClr val="lt1"/>
                </a:highlight>
              </a:rPr>
              <a:t>" to learn from the data.</a:t>
            </a:r>
            <a:endParaRPr sz="1900">
              <a:highlight>
                <a:schemeClr val="lt1"/>
              </a:highlight>
            </a:endParaRPr>
          </a:p>
        </p:txBody>
      </p:sp>
      <p:sp>
        <p:nvSpPr>
          <p:cNvPr id="144" name="Google Shape;144;p12"/>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3"/>
          <p:cNvSpPr txBox="1">
            <a:spLocks noGrp="1"/>
          </p:cNvSpPr>
          <p:nvPr>
            <p:ph type="title"/>
          </p:nvPr>
        </p:nvSpPr>
        <p:spPr>
          <a:xfrm>
            <a:off x="311700" y="229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Where in AI sits DL?</a:t>
            </a:r>
            <a:endParaRPr b="1"/>
          </a:p>
        </p:txBody>
      </p:sp>
      <p:sp>
        <p:nvSpPr>
          <p:cNvPr id="150" name="Google Shape;150;p13"/>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a:t>AI is a general field that encompasses machine learning and deep learning, but that also includes many more approaches that don’t involve any learning.</a:t>
            </a:r>
            <a:endParaRPr/>
          </a:p>
          <a:p>
            <a:pPr marL="0" lvl="0" indent="0" algn="l" rtl="0">
              <a:lnSpc>
                <a:spcPct val="115000"/>
              </a:lnSpc>
              <a:spcBef>
                <a:spcPts val="1200"/>
              </a:spcBef>
              <a:spcAft>
                <a:spcPts val="1200"/>
              </a:spcAft>
              <a:buSzPts val="2000"/>
              <a:buNone/>
            </a:pPr>
            <a:endParaRPr/>
          </a:p>
        </p:txBody>
      </p:sp>
      <p:pic>
        <p:nvPicPr>
          <p:cNvPr id="151" name="Google Shape;151;p13"/>
          <p:cNvPicPr preferRelativeResize="0"/>
          <p:nvPr/>
        </p:nvPicPr>
        <p:blipFill rotWithShape="1">
          <a:blip r:embed="rId3">
            <a:alphaModFix/>
          </a:blip>
          <a:srcRect/>
          <a:stretch/>
        </p:blipFill>
        <p:spPr>
          <a:xfrm>
            <a:off x="2231825" y="1775850"/>
            <a:ext cx="4125600" cy="3073300"/>
          </a:xfrm>
          <a:prstGeom prst="rect">
            <a:avLst/>
          </a:prstGeom>
          <a:noFill/>
          <a:ln w="9525" cap="flat" cmpd="sng">
            <a:solidFill>
              <a:schemeClr val="dk1"/>
            </a:solidFill>
            <a:prstDash val="solid"/>
            <a:round/>
            <a:headEnd type="none" w="sm" len="sm"/>
            <a:tailEnd type="none" w="sm" len="sm"/>
          </a:ln>
        </p:spPr>
      </p:pic>
      <p:sp>
        <p:nvSpPr>
          <p:cNvPr id="152" name="Google Shape;152;p13"/>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4"/>
          <p:cNvSpPr txBox="1">
            <a:spLocks noGrp="1"/>
          </p:cNvSpPr>
          <p:nvPr>
            <p:ph type="title"/>
          </p:nvPr>
        </p:nvSpPr>
        <p:spPr>
          <a:xfrm>
            <a:off x="311700" y="16903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AI - ML - DL </a:t>
            </a:r>
            <a:endParaRPr b="1"/>
          </a:p>
        </p:txBody>
      </p:sp>
      <p:sp>
        <p:nvSpPr>
          <p:cNvPr id="158" name="Google Shape;158;p14"/>
          <p:cNvSpPr txBox="1">
            <a:spLocks noGrp="1"/>
          </p:cNvSpPr>
          <p:nvPr>
            <p:ph type="body" idx="1"/>
          </p:nvPr>
        </p:nvSpPr>
        <p:spPr>
          <a:xfrm>
            <a:off x="311700" y="1127051"/>
            <a:ext cx="8520600" cy="3604438"/>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SzPts val="2000"/>
              <a:buNone/>
            </a:pPr>
            <a:r>
              <a:rPr lang="en" b="1"/>
              <a:t>AI</a:t>
            </a:r>
            <a:r>
              <a:rPr lang="en"/>
              <a:t> : Artificial intelligence is the science of making things smart. The aim is make machines perform human tasks. Eg: Robot cleaning a room.</a:t>
            </a:r>
            <a:endParaRPr/>
          </a:p>
          <a:p>
            <a:pPr marL="0" lvl="0" indent="0" algn="just" rtl="0">
              <a:lnSpc>
                <a:spcPct val="115000"/>
              </a:lnSpc>
              <a:spcBef>
                <a:spcPts val="1200"/>
              </a:spcBef>
              <a:spcAft>
                <a:spcPts val="0"/>
              </a:spcAft>
              <a:buClr>
                <a:schemeClr val="dk1"/>
              </a:buClr>
              <a:buSzPts val="1100"/>
              <a:buFont typeface="Arial"/>
              <a:buNone/>
            </a:pPr>
            <a:endParaRPr/>
          </a:p>
          <a:p>
            <a:pPr marL="0" lvl="0" indent="0" algn="just" rtl="0">
              <a:lnSpc>
                <a:spcPct val="115000"/>
              </a:lnSpc>
              <a:spcBef>
                <a:spcPts val="1200"/>
              </a:spcBef>
              <a:spcAft>
                <a:spcPts val="0"/>
              </a:spcAft>
              <a:buSzPts val="2000"/>
              <a:buNone/>
            </a:pPr>
            <a:r>
              <a:rPr lang="en" b="1"/>
              <a:t>ML</a:t>
            </a:r>
            <a:r>
              <a:rPr lang="en"/>
              <a:t> : Machine learning is an approach to AI. The machine learns or perform tasks through learning by experience.</a:t>
            </a:r>
            <a:endParaRPr/>
          </a:p>
          <a:p>
            <a:pPr marL="0" lvl="0" indent="0" algn="just" rtl="0">
              <a:lnSpc>
                <a:spcPct val="115000"/>
              </a:lnSpc>
              <a:spcBef>
                <a:spcPts val="1200"/>
              </a:spcBef>
              <a:spcAft>
                <a:spcPts val="0"/>
              </a:spcAft>
              <a:buClr>
                <a:schemeClr val="dk1"/>
              </a:buClr>
              <a:buSzPts val="1100"/>
              <a:buFont typeface="Arial"/>
              <a:buNone/>
            </a:pPr>
            <a:endParaRPr/>
          </a:p>
          <a:p>
            <a:pPr marL="0" lvl="0" indent="0" algn="just" rtl="0">
              <a:lnSpc>
                <a:spcPct val="115000"/>
              </a:lnSpc>
              <a:spcBef>
                <a:spcPts val="1200"/>
              </a:spcBef>
              <a:spcAft>
                <a:spcPts val="0"/>
              </a:spcAft>
              <a:buClr>
                <a:schemeClr val="dk1"/>
              </a:buClr>
              <a:buSzPts val="1100"/>
              <a:buFont typeface="Arial"/>
              <a:buNone/>
            </a:pPr>
            <a:r>
              <a:rPr lang="en" b="1"/>
              <a:t>DL</a:t>
            </a:r>
            <a:r>
              <a:rPr lang="en"/>
              <a:t> : Deep Learning is a technique for implementing machine learning to recognise patterns.</a:t>
            </a:r>
            <a:endParaRPr/>
          </a:p>
          <a:p>
            <a:pPr marL="0" lvl="0" indent="0" algn="l" rtl="0">
              <a:lnSpc>
                <a:spcPct val="115000"/>
              </a:lnSpc>
              <a:spcBef>
                <a:spcPts val="1200"/>
              </a:spcBef>
              <a:spcAft>
                <a:spcPts val="1200"/>
              </a:spcAft>
              <a:buSzPts val="2000"/>
              <a:buNone/>
            </a:pPr>
            <a:endParaRPr/>
          </a:p>
        </p:txBody>
      </p:sp>
      <p:sp>
        <p:nvSpPr>
          <p:cNvPr id="159" name="Google Shape;159;p14"/>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5"/>
          <p:cNvSpPr txBox="1">
            <a:spLocks noGrp="1"/>
          </p:cNvSpPr>
          <p:nvPr>
            <p:ph type="title"/>
          </p:nvPr>
        </p:nvSpPr>
        <p:spPr>
          <a:xfrm>
            <a:off x="311700" y="190296"/>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Deep (Machine) Learning</a:t>
            </a:r>
            <a:endParaRPr b="1"/>
          </a:p>
        </p:txBody>
      </p:sp>
      <p:sp>
        <p:nvSpPr>
          <p:cNvPr id="165" name="Google Shape;165;p15"/>
          <p:cNvSpPr txBox="1">
            <a:spLocks noGrp="1"/>
          </p:cNvSpPr>
          <p:nvPr>
            <p:ph type="body" idx="1"/>
          </p:nvPr>
        </p:nvSpPr>
        <p:spPr>
          <a:xfrm>
            <a:off x="311700" y="1068572"/>
            <a:ext cx="8520600" cy="3845828"/>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Deep learning is a specific subfield of machine learning.</a:t>
            </a:r>
            <a:endParaRPr/>
          </a:p>
          <a:p>
            <a:pPr marL="457200" lvl="0" indent="-355600" algn="l" rtl="0">
              <a:lnSpc>
                <a:spcPct val="115000"/>
              </a:lnSpc>
              <a:spcBef>
                <a:spcPts val="0"/>
              </a:spcBef>
              <a:spcAft>
                <a:spcPts val="0"/>
              </a:spcAft>
              <a:buSzPts val="2000"/>
              <a:buChar char="●"/>
            </a:pPr>
            <a:r>
              <a:rPr lang="en"/>
              <a:t>Learning representations from data that puts an emphasis on learning successive layers of increasingly meaningful representations.</a:t>
            </a:r>
            <a:endParaRPr/>
          </a:p>
          <a:p>
            <a:pPr marL="457200" lvl="0" indent="-355600" algn="l" rtl="0">
              <a:lnSpc>
                <a:spcPct val="115000"/>
              </a:lnSpc>
              <a:spcBef>
                <a:spcPts val="0"/>
              </a:spcBef>
              <a:spcAft>
                <a:spcPts val="0"/>
              </a:spcAft>
              <a:buSzPts val="2000"/>
              <a:buChar char="●"/>
            </a:pPr>
            <a:r>
              <a:rPr lang="en"/>
              <a:t>The </a:t>
            </a:r>
            <a:r>
              <a:rPr lang="en" b="1"/>
              <a:t>deep</a:t>
            </a:r>
            <a:r>
              <a:rPr lang="en"/>
              <a:t> in deep learning stands for this idea of successive layers of representations.</a:t>
            </a:r>
            <a:endParaRPr/>
          </a:p>
          <a:p>
            <a:pPr marL="457200" lvl="0" indent="-355600" algn="l" rtl="0">
              <a:lnSpc>
                <a:spcPct val="115000"/>
              </a:lnSpc>
              <a:spcBef>
                <a:spcPts val="0"/>
              </a:spcBef>
              <a:spcAft>
                <a:spcPts val="0"/>
              </a:spcAft>
              <a:buSzPts val="2000"/>
              <a:buChar char="●"/>
            </a:pPr>
            <a:r>
              <a:rPr lang="en"/>
              <a:t>The number of layers that contribute to model the data is called the </a:t>
            </a:r>
            <a:r>
              <a:rPr lang="en" b="1"/>
              <a:t>depth</a:t>
            </a:r>
            <a:r>
              <a:rPr lang="en"/>
              <a:t> of the model.</a:t>
            </a:r>
            <a:endParaRPr/>
          </a:p>
          <a:p>
            <a:pPr marL="457200" lvl="0" indent="-355600" algn="l" rtl="0">
              <a:lnSpc>
                <a:spcPct val="115000"/>
              </a:lnSpc>
              <a:spcBef>
                <a:spcPts val="0"/>
              </a:spcBef>
              <a:spcAft>
                <a:spcPts val="0"/>
              </a:spcAft>
              <a:buSzPts val="2000"/>
              <a:buChar char="●"/>
            </a:pPr>
            <a:r>
              <a:rPr lang="en"/>
              <a:t>In deep learning, the layered representations are learned via models called </a:t>
            </a:r>
            <a:r>
              <a:rPr lang="en" b="1"/>
              <a:t>neural networks</a:t>
            </a:r>
            <a:r>
              <a:rPr lang="en"/>
              <a:t>, structured in literal layers stacked on top of each other.</a:t>
            </a:r>
            <a:endParaRPr/>
          </a:p>
        </p:txBody>
      </p:sp>
      <p:sp>
        <p:nvSpPr>
          <p:cNvPr id="166" name="Google Shape;166;p15"/>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Why Deep Learning?</a:t>
            </a:r>
            <a:endParaRPr b="1"/>
          </a:p>
        </p:txBody>
      </p:sp>
      <p:sp>
        <p:nvSpPr>
          <p:cNvPr id="172" name="Google Shape;17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7"/>
          <p:cNvSpPr txBox="1">
            <a:spLocks noGrp="1"/>
          </p:cNvSpPr>
          <p:nvPr>
            <p:ph type="title"/>
          </p:nvPr>
        </p:nvSpPr>
        <p:spPr>
          <a:xfrm>
            <a:off x="311700" y="229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Why Deep Learning?</a:t>
            </a:r>
            <a:endParaRPr b="1"/>
          </a:p>
        </p:txBody>
      </p:sp>
      <p:sp>
        <p:nvSpPr>
          <p:cNvPr id="178" name="Google Shape;178;p17"/>
          <p:cNvSpPr txBox="1">
            <a:spLocks noGrp="1"/>
          </p:cNvSpPr>
          <p:nvPr>
            <p:ph type="body" idx="1"/>
          </p:nvPr>
        </p:nvSpPr>
        <p:spPr>
          <a:xfrm>
            <a:off x="311700" y="1057940"/>
            <a:ext cx="8520600" cy="3856460"/>
          </a:xfrm>
          <a:prstGeom prst="rect">
            <a:avLst/>
          </a:prstGeom>
          <a:noFill/>
          <a:ln>
            <a:noFill/>
          </a:ln>
        </p:spPr>
        <p:txBody>
          <a:bodyPr spcFirstLastPara="1" wrap="square" lIns="91425" tIns="91425" rIns="91425" bIns="91425" anchor="t" anchorCtr="0">
            <a:normAutofit/>
          </a:bodyPr>
          <a:lstStyle/>
          <a:p>
            <a:pPr marL="457200" lvl="0" indent="-349250" algn="l" rtl="0">
              <a:lnSpc>
                <a:spcPct val="115000"/>
              </a:lnSpc>
              <a:spcBef>
                <a:spcPts val="0"/>
              </a:spcBef>
              <a:spcAft>
                <a:spcPts val="0"/>
              </a:spcAft>
              <a:buSzPts val="1900"/>
              <a:buChar char="●"/>
            </a:pPr>
            <a:r>
              <a:rPr lang="en" sz="1900">
                <a:highlight>
                  <a:schemeClr val="lt1"/>
                </a:highlight>
              </a:rPr>
              <a:t>Large amounts of data </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Lots and lots of unstructured data like images, text, audio, video</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Cheap, high-quality sensors</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Cheap computation - CPU, GPU, Distributed clusters</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Cheap data storage</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Learn by examples</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Automated feature generation</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Better learning capabilities</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Scalability</a:t>
            </a:r>
            <a:endParaRPr sz="1900">
              <a:highlight>
                <a:schemeClr val="lt1"/>
              </a:highlight>
            </a:endParaRPr>
          </a:p>
          <a:p>
            <a:pPr marL="457200" lvl="0" indent="-349250" algn="l" rtl="0">
              <a:lnSpc>
                <a:spcPct val="115000"/>
              </a:lnSpc>
              <a:spcBef>
                <a:spcPts val="0"/>
              </a:spcBef>
              <a:spcAft>
                <a:spcPts val="0"/>
              </a:spcAft>
              <a:buSzPts val="1900"/>
              <a:buChar char="●"/>
            </a:pPr>
            <a:r>
              <a:rPr lang="en" sz="1900">
                <a:highlight>
                  <a:schemeClr val="lt1"/>
                </a:highlight>
              </a:rPr>
              <a:t>Advance analytics can be applied</a:t>
            </a:r>
            <a:endParaRPr sz="1900">
              <a:highlight>
                <a:schemeClr val="lt1"/>
              </a:highlight>
            </a:endParaRPr>
          </a:p>
        </p:txBody>
      </p:sp>
      <p:sp>
        <p:nvSpPr>
          <p:cNvPr id="179" name="Google Shape;179;p17"/>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Why deep learning?</a:t>
            </a:r>
            <a:endParaRPr b="1"/>
          </a:p>
        </p:txBody>
      </p:sp>
      <p:pic>
        <p:nvPicPr>
          <p:cNvPr id="185" name="Google Shape;185;p18"/>
          <p:cNvPicPr preferRelativeResize="0"/>
          <p:nvPr/>
        </p:nvPicPr>
        <p:blipFill rotWithShape="1">
          <a:blip r:embed="rId3">
            <a:alphaModFix/>
          </a:blip>
          <a:srcRect/>
          <a:stretch/>
        </p:blipFill>
        <p:spPr>
          <a:xfrm>
            <a:off x="1095375" y="1196649"/>
            <a:ext cx="6953250" cy="3562350"/>
          </a:xfrm>
          <a:prstGeom prst="rect">
            <a:avLst/>
          </a:prstGeom>
          <a:noFill/>
          <a:ln w="9525" cap="flat" cmpd="sng">
            <a:solidFill>
              <a:schemeClr val="dk1"/>
            </a:solidFill>
            <a:prstDash val="solid"/>
            <a:round/>
            <a:headEnd type="none" w="sm" len="sm"/>
            <a:tailEnd type="none" w="sm" len="sm"/>
          </a:ln>
        </p:spPr>
      </p:pic>
      <p:sp>
        <p:nvSpPr>
          <p:cNvPr id="186" name="Google Shape;186;p18"/>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Deep </a:t>
            </a:r>
            <a:r>
              <a:rPr lang="en" b="1"/>
              <a:t>Learning</a:t>
            </a:r>
            <a:r>
              <a:rPr lang="en"/>
              <a:t> Timeline</a:t>
            </a:r>
            <a:endParaRPr/>
          </a:p>
        </p:txBody>
      </p:sp>
      <p:sp>
        <p:nvSpPr>
          <p:cNvPr id="192" name="Google Shape;192;p19"/>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19</a:t>
            </a:fld>
            <a:endParaRPr/>
          </a:p>
        </p:txBody>
      </p:sp>
      <p:pic>
        <p:nvPicPr>
          <p:cNvPr id="193" name="Google Shape;193;p19"/>
          <p:cNvPicPr preferRelativeResize="0"/>
          <p:nvPr/>
        </p:nvPicPr>
        <p:blipFill rotWithShape="1">
          <a:blip r:embed="rId3">
            <a:alphaModFix/>
          </a:blip>
          <a:srcRect/>
          <a:stretch/>
        </p:blipFill>
        <p:spPr>
          <a:xfrm>
            <a:off x="127591" y="1619648"/>
            <a:ext cx="8888818" cy="249189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
          <p:cNvSpPr txBox="1">
            <a:spLocks noGrp="1"/>
          </p:cNvSpPr>
          <p:nvPr>
            <p:ph type="title"/>
          </p:nvPr>
        </p:nvSpPr>
        <p:spPr>
          <a:xfrm>
            <a:off x="1714500" y="1448675"/>
            <a:ext cx="5688300" cy="1541700"/>
          </a:xfrm>
          <a:prstGeom prst="rect">
            <a:avLst/>
          </a:prstGeom>
          <a:noFill/>
          <a:ln>
            <a:noFill/>
          </a:ln>
        </p:spPr>
        <p:txBody>
          <a:bodyPr spcFirstLastPara="1" wrap="square" lIns="91425" tIns="91425" rIns="91425" bIns="91425" anchor="ctr" anchorCtr="0">
            <a:normAutofit/>
          </a:bodyPr>
          <a:lstStyle/>
          <a:p>
            <a:pPr marL="0" lvl="0" indent="0" algn="just" rtl="0">
              <a:lnSpc>
                <a:spcPct val="115000"/>
              </a:lnSpc>
              <a:spcBef>
                <a:spcPts val="0"/>
              </a:spcBef>
              <a:spcAft>
                <a:spcPts val="1200"/>
              </a:spcAft>
              <a:buSzPts val="3600"/>
              <a:buNone/>
            </a:pPr>
            <a:r>
              <a:rPr lang="en" sz="1800">
                <a:solidFill>
                  <a:schemeClr val="dk2"/>
                </a:solidFill>
              </a:rPr>
              <a:t>The Lecture Materials gratefully acknowledge the authors who made their course materials freely available online.</a:t>
            </a:r>
            <a:endParaRPr sz="1800">
              <a:solidFill>
                <a:schemeClr val="dk2"/>
              </a:solidFill>
            </a:endParaRPr>
          </a:p>
        </p:txBody>
      </p:sp>
      <p:sp>
        <p:nvSpPr>
          <p:cNvPr id="75" name="Google Shape;75;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Applications of Deep Learning</a:t>
            </a:r>
            <a:endParaRPr b="1"/>
          </a:p>
        </p:txBody>
      </p:sp>
      <p:sp>
        <p:nvSpPr>
          <p:cNvPr id="199" name="Google Shape;19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chemeClr val="lt1"/>
                </a:solidFill>
              </a:rPr>
              <a:t>Breakthroughs with Neural Networks</a:t>
            </a:r>
            <a:endParaRPr>
              <a:solidFill>
                <a:schemeClr val="lt1"/>
              </a:solidFill>
            </a:endParaRPr>
          </a:p>
        </p:txBody>
      </p:sp>
      <p:pic>
        <p:nvPicPr>
          <p:cNvPr id="205" name="Google Shape;205;p21"/>
          <p:cNvPicPr preferRelativeResize="0"/>
          <p:nvPr/>
        </p:nvPicPr>
        <p:blipFill rotWithShape="1">
          <a:blip r:embed="rId3">
            <a:alphaModFix/>
          </a:blip>
          <a:srcRect/>
          <a:stretch/>
        </p:blipFill>
        <p:spPr>
          <a:xfrm>
            <a:off x="122842" y="337624"/>
            <a:ext cx="6435439" cy="4468252"/>
          </a:xfrm>
          <a:prstGeom prst="rect">
            <a:avLst/>
          </a:prstGeom>
          <a:noFill/>
          <a:ln>
            <a:noFill/>
          </a:ln>
        </p:spPr>
      </p:pic>
      <p:sp>
        <p:nvSpPr>
          <p:cNvPr id="206" name="Google Shape;2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2"/>
          <p:cNvPicPr preferRelativeResize="0"/>
          <p:nvPr/>
        </p:nvPicPr>
        <p:blipFill rotWithShape="1">
          <a:blip r:embed="rId3">
            <a:alphaModFix/>
          </a:blip>
          <a:srcRect/>
          <a:stretch/>
        </p:blipFill>
        <p:spPr>
          <a:xfrm>
            <a:off x="0" y="632625"/>
            <a:ext cx="8520599" cy="4030634"/>
          </a:xfrm>
          <a:prstGeom prst="rect">
            <a:avLst/>
          </a:prstGeom>
          <a:noFill/>
          <a:ln>
            <a:noFill/>
          </a:ln>
        </p:spPr>
      </p:pic>
      <p:sp>
        <p:nvSpPr>
          <p:cNvPr id="212" name="Google Shape;212;p22"/>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chemeClr val="lt1"/>
                </a:solidFill>
              </a:rPr>
              <a:t>Breakthroughs with Neural Networks</a:t>
            </a:r>
            <a:endParaRPr>
              <a:solidFill>
                <a:schemeClr val="lt1"/>
              </a:solidFill>
            </a:endParaRPr>
          </a:p>
        </p:txBody>
      </p:sp>
      <p:sp>
        <p:nvSpPr>
          <p:cNvPr id="213" name="Google Shape;21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3"/>
          <p:cNvPicPr preferRelativeResize="0"/>
          <p:nvPr/>
        </p:nvPicPr>
        <p:blipFill rotWithShape="1">
          <a:blip r:embed="rId3">
            <a:alphaModFix/>
          </a:blip>
          <a:srcRect/>
          <a:stretch/>
        </p:blipFill>
        <p:spPr>
          <a:xfrm>
            <a:off x="95139" y="679394"/>
            <a:ext cx="6294474" cy="4257327"/>
          </a:xfrm>
          <a:prstGeom prst="rect">
            <a:avLst/>
          </a:prstGeom>
          <a:noFill/>
          <a:ln>
            <a:noFill/>
          </a:ln>
        </p:spPr>
      </p:pic>
      <p:sp>
        <p:nvSpPr>
          <p:cNvPr id="219" name="Google Shape;219;p23"/>
          <p:cNvSpPr txBox="1">
            <a:spLocks noGrp="1"/>
          </p:cNvSpPr>
          <p:nvPr>
            <p:ph type="title"/>
          </p:nvPr>
        </p:nvSpPr>
        <p:spPr>
          <a:xfrm>
            <a:off x="95139" y="106694"/>
            <a:ext cx="617416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chemeClr val="dk1"/>
                </a:solidFill>
              </a:rPr>
              <a:t>Breakthroughs with Neural Networks</a:t>
            </a:r>
            <a:endParaRPr>
              <a:solidFill>
                <a:schemeClr val="dk1"/>
              </a:solidFill>
            </a:endParaRPr>
          </a:p>
        </p:txBody>
      </p:sp>
      <p:sp>
        <p:nvSpPr>
          <p:cNvPr id="220" name="Google Shape;22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4"/>
          <p:cNvPicPr preferRelativeResize="0"/>
          <p:nvPr/>
        </p:nvPicPr>
        <p:blipFill rotWithShape="1">
          <a:blip r:embed="rId3">
            <a:alphaModFix/>
          </a:blip>
          <a:srcRect/>
          <a:stretch/>
        </p:blipFill>
        <p:spPr>
          <a:xfrm>
            <a:off x="63807" y="615284"/>
            <a:ext cx="7413275" cy="4147800"/>
          </a:xfrm>
          <a:prstGeom prst="rect">
            <a:avLst/>
          </a:prstGeom>
          <a:noFill/>
          <a:ln>
            <a:noFill/>
          </a:ln>
        </p:spPr>
      </p:pic>
      <p:sp>
        <p:nvSpPr>
          <p:cNvPr id="226" name="Google Shape;226;p24"/>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chemeClr val="lt1"/>
                </a:solidFill>
              </a:rPr>
              <a:t>Breakthroughs with Neural Networks</a:t>
            </a:r>
            <a:endParaRPr>
              <a:solidFill>
                <a:schemeClr val="lt1"/>
              </a:solidFill>
            </a:endParaRPr>
          </a:p>
        </p:txBody>
      </p:sp>
      <p:sp>
        <p:nvSpPr>
          <p:cNvPr id="227" name="Google Shape;22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24</a:t>
            </a:fld>
            <a:endParaRPr/>
          </a:p>
        </p:txBody>
      </p:sp>
      <p:sp>
        <p:nvSpPr>
          <p:cNvPr id="228" name="Google Shape;228;p24"/>
          <p:cNvSpPr txBox="1"/>
          <p:nvPr/>
        </p:nvSpPr>
        <p:spPr>
          <a:xfrm>
            <a:off x="95139" y="106694"/>
            <a:ext cx="6174160" cy="572700"/>
          </a:xfrm>
          <a:prstGeom prst="rect">
            <a:avLst/>
          </a:prstGeom>
          <a:noFill/>
          <a:ln>
            <a:noFill/>
          </a:ln>
        </p:spPr>
        <p:txBody>
          <a:bodyPr spcFirstLastPara="1" wrap="square" lIns="91425" tIns="91425" rIns="91425" bIns="91425" anchor="t" anchorCtr="0">
            <a:normAutofit fontScale="97500" lnSpcReduction="10000"/>
          </a:bodyPr>
          <a:lstStyle/>
          <a:p>
            <a:pPr marL="0" marR="0" lvl="0" indent="0" algn="l" rtl="0">
              <a:lnSpc>
                <a:spcPct val="100000"/>
              </a:lnSpc>
              <a:spcBef>
                <a:spcPts val="0"/>
              </a:spcBef>
              <a:spcAft>
                <a:spcPts val="0"/>
              </a:spcAft>
              <a:buClr>
                <a:schemeClr val="lt1"/>
              </a:buClr>
              <a:buSzPct val="102564"/>
              <a:buFont typeface="Arial"/>
              <a:buNone/>
            </a:pPr>
            <a:r>
              <a:rPr lang="en" sz="2800" b="0" i="0" u="none" strike="noStrike" cap="none">
                <a:solidFill>
                  <a:schemeClr val="dk1"/>
                </a:solidFill>
                <a:latin typeface="Arial"/>
                <a:ea typeface="Arial"/>
                <a:cs typeface="Arial"/>
                <a:sym typeface="Arial"/>
              </a:rPr>
              <a:t>Breakthroughs with Neural Networks</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5"/>
          <p:cNvPicPr preferRelativeResize="0"/>
          <p:nvPr/>
        </p:nvPicPr>
        <p:blipFill rotWithShape="1">
          <a:blip r:embed="rId3">
            <a:alphaModFix/>
          </a:blip>
          <a:srcRect/>
          <a:stretch/>
        </p:blipFill>
        <p:spPr>
          <a:xfrm>
            <a:off x="45886" y="542260"/>
            <a:ext cx="6260984" cy="4336253"/>
          </a:xfrm>
          <a:prstGeom prst="rect">
            <a:avLst/>
          </a:prstGeom>
          <a:noFill/>
          <a:ln>
            <a:noFill/>
          </a:ln>
        </p:spPr>
      </p:pic>
      <p:sp>
        <p:nvSpPr>
          <p:cNvPr id="234" name="Google Shape;23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25</a:t>
            </a:fld>
            <a:endParaRPr/>
          </a:p>
        </p:txBody>
      </p:sp>
      <p:sp>
        <p:nvSpPr>
          <p:cNvPr id="235" name="Google Shape;235;p25"/>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lt1"/>
              </a:buClr>
              <a:buSzPct val="111111"/>
              <a:buNone/>
            </a:pPr>
            <a:endParaRPr/>
          </a:p>
        </p:txBody>
      </p:sp>
      <p:sp>
        <p:nvSpPr>
          <p:cNvPr id="236" name="Google Shape;236;p25"/>
          <p:cNvSpPr txBox="1"/>
          <p:nvPr/>
        </p:nvSpPr>
        <p:spPr>
          <a:xfrm>
            <a:off x="95139" y="106694"/>
            <a:ext cx="6174160" cy="572700"/>
          </a:xfrm>
          <a:prstGeom prst="rect">
            <a:avLst/>
          </a:prstGeom>
          <a:noFill/>
          <a:ln>
            <a:noFill/>
          </a:ln>
        </p:spPr>
        <p:txBody>
          <a:bodyPr spcFirstLastPara="1" wrap="square" lIns="91425" tIns="91425" rIns="91425" bIns="91425" anchor="t" anchorCtr="0">
            <a:normAutofit fontScale="97500" lnSpcReduction="10000"/>
          </a:bodyPr>
          <a:lstStyle/>
          <a:p>
            <a:pPr marL="0" marR="0" lvl="0" indent="0" algn="l" rtl="0">
              <a:lnSpc>
                <a:spcPct val="100000"/>
              </a:lnSpc>
              <a:spcBef>
                <a:spcPts val="0"/>
              </a:spcBef>
              <a:spcAft>
                <a:spcPts val="0"/>
              </a:spcAft>
              <a:buClr>
                <a:schemeClr val="lt1"/>
              </a:buClr>
              <a:buSzPct val="102564"/>
              <a:buFont typeface="Arial"/>
              <a:buNone/>
            </a:pPr>
            <a:r>
              <a:rPr lang="en" sz="2800" b="0" i="0" u="none" strike="noStrike" cap="none">
                <a:solidFill>
                  <a:schemeClr val="dk1"/>
                </a:solidFill>
                <a:latin typeface="Arial"/>
                <a:ea typeface="Arial"/>
                <a:cs typeface="Arial"/>
                <a:sym typeface="Arial"/>
              </a:rPr>
              <a:t>Breakthroughs with Neural Networks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6"/>
          <p:cNvPicPr preferRelativeResize="0"/>
          <p:nvPr/>
        </p:nvPicPr>
        <p:blipFill rotWithShape="1">
          <a:blip r:embed="rId3">
            <a:alphaModFix/>
          </a:blip>
          <a:srcRect/>
          <a:stretch/>
        </p:blipFill>
        <p:spPr>
          <a:xfrm>
            <a:off x="53163" y="672619"/>
            <a:ext cx="7511902" cy="4035175"/>
          </a:xfrm>
          <a:prstGeom prst="rect">
            <a:avLst/>
          </a:prstGeom>
          <a:noFill/>
          <a:ln>
            <a:noFill/>
          </a:ln>
        </p:spPr>
      </p:pic>
      <p:sp>
        <p:nvSpPr>
          <p:cNvPr id="242" name="Google Shape;242;p26"/>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solidFill>
                  <a:schemeClr val="lt1"/>
                </a:solidFill>
              </a:rPr>
              <a:t>Breakthroughs with Neural Networks</a:t>
            </a:r>
            <a:endParaRPr>
              <a:solidFill>
                <a:schemeClr val="lt1"/>
              </a:solidFill>
            </a:endParaRPr>
          </a:p>
        </p:txBody>
      </p:sp>
      <p:sp>
        <p:nvSpPr>
          <p:cNvPr id="243" name="Google Shape;24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26</a:t>
            </a:fld>
            <a:endParaRPr/>
          </a:p>
        </p:txBody>
      </p:sp>
      <p:sp>
        <p:nvSpPr>
          <p:cNvPr id="244" name="Google Shape;244;p26"/>
          <p:cNvSpPr txBox="1"/>
          <p:nvPr/>
        </p:nvSpPr>
        <p:spPr>
          <a:xfrm>
            <a:off x="95139" y="106694"/>
            <a:ext cx="6174160" cy="572700"/>
          </a:xfrm>
          <a:prstGeom prst="rect">
            <a:avLst/>
          </a:prstGeom>
          <a:noFill/>
          <a:ln>
            <a:noFill/>
          </a:ln>
        </p:spPr>
        <p:txBody>
          <a:bodyPr spcFirstLastPara="1" wrap="square" lIns="91425" tIns="91425" rIns="91425" bIns="91425" anchor="t" anchorCtr="0">
            <a:normAutofit fontScale="97500" lnSpcReduction="10000"/>
          </a:bodyPr>
          <a:lstStyle/>
          <a:p>
            <a:pPr marL="0" marR="0" lvl="0" indent="0" algn="l" rtl="0">
              <a:lnSpc>
                <a:spcPct val="100000"/>
              </a:lnSpc>
              <a:spcBef>
                <a:spcPts val="0"/>
              </a:spcBef>
              <a:spcAft>
                <a:spcPts val="0"/>
              </a:spcAft>
              <a:buClr>
                <a:schemeClr val="lt1"/>
              </a:buClr>
              <a:buSzPct val="102564"/>
              <a:buFont typeface="Arial"/>
              <a:buNone/>
            </a:pPr>
            <a:r>
              <a:rPr lang="en" sz="2800" b="0" i="0" u="none" strike="noStrike" cap="none">
                <a:solidFill>
                  <a:schemeClr val="dk1"/>
                </a:solidFill>
                <a:latin typeface="Arial"/>
                <a:ea typeface="Arial"/>
                <a:cs typeface="Arial"/>
                <a:sym typeface="Arial"/>
              </a:rPr>
              <a:t>Breakthroughs with Neural Networks</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a:spLocks noGrp="1"/>
          </p:cNvSpPr>
          <p:nvPr>
            <p:ph type="title"/>
          </p:nvPr>
        </p:nvSpPr>
        <p:spPr>
          <a:xfrm>
            <a:off x="311700" y="190296"/>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solidFill>
                  <a:schemeClr val="dk1"/>
                </a:solidFill>
              </a:rPr>
              <a:t>Applications of Deep Learning</a:t>
            </a:r>
            <a:endParaRPr b="1">
              <a:solidFill>
                <a:schemeClr val="dk1"/>
              </a:solidFill>
            </a:endParaRPr>
          </a:p>
        </p:txBody>
      </p:sp>
      <p:pic>
        <p:nvPicPr>
          <p:cNvPr id="250" name="Google Shape;250;p27"/>
          <p:cNvPicPr preferRelativeResize="0"/>
          <p:nvPr/>
        </p:nvPicPr>
        <p:blipFill rotWithShape="1">
          <a:blip r:embed="rId3">
            <a:alphaModFix/>
          </a:blip>
          <a:srcRect/>
          <a:stretch/>
        </p:blipFill>
        <p:spPr>
          <a:xfrm>
            <a:off x="311700" y="1257411"/>
            <a:ext cx="8582025" cy="3181350"/>
          </a:xfrm>
          <a:prstGeom prst="rect">
            <a:avLst/>
          </a:prstGeom>
          <a:noFill/>
          <a:ln w="9525" cap="flat" cmpd="sng">
            <a:solidFill>
              <a:schemeClr val="dk1"/>
            </a:solidFill>
            <a:prstDash val="solid"/>
            <a:round/>
            <a:headEnd type="none" w="sm" len="sm"/>
            <a:tailEnd type="none" w="sm" len="sm"/>
          </a:ln>
        </p:spPr>
      </p:pic>
      <p:sp>
        <p:nvSpPr>
          <p:cNvPr id="251" name="Google Shape;25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8"/>
          <p:cNvSpPr txBox="1">
            <a:spLocks noGrp="1"/>
          </p:cNvSpPr>
          <p:nvPr>
            <p:ph type="title"/>
          </p:nvPr>
        </p:nvSpPr>
        <p:spPr>
          <a:xfrm>
            <a:off x="311700" y="175938"/>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Many more applications….</a:t>
            </a:r>
            <a:endParaRPr b="1"/>
          </a:p>
        </p:txBody>
      </p:sp>
      <p:sp>
        <p:nvSpPr>
          <p:cNvPr id="257" name="Google Shape;257;p28"/>
          <p:cNvSpPr txBox="1">
            <a:spLocks noGrp="1"/>
          </p:cNvSpPr>
          <p:nvPr>
            <p:ph type="body" idx="1"/>
          </p:nvPr>
        </p:nvSpPr>
        <p:spPr>
          <a:xfrm>
            <a:off x="311700" y="1079204"/>
            <a:ext cx="8520600" cy="3835195"/>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Char char="●"/>
            </a:pPr>
            <a:r>
              <a:rPr lang="en"/>
              <a:t>a program that predicts tomorrowʼs weather given geographic information, satellite images, and a trailing window of past weather.</a:t>
            </a:r>
            <a:endParaRPr/>
          </a:p>
          <a:p>
            <a:pPr marL="457200" lvl="0" indent="-355600" algn="l" rtl="0">
              <a:lnSpc>
                <a:spcPct val="150000"/>
              </a:lnSpc>
              <a:spcBef>
                <a:spcPts val="0"/>
              </a:spcBef>
              <a:spcAft>
                <a:spcPts val="0"/>
              </a:spcAft>
              <a:buSzPts val="2000"/>
              <a:buChar char="●"/>
            </a:pPr>
            <a:r>
              <a:rPr lang="en"/>
              <a:t>a program that takes in a question, expressed in free-form text, and answers it correctly.</a:t>
            </a:r>
            <a:endParaRPr/>
          </a:p>
          <a:p>
            <a:pPr marL="457200" lvl="0" indent="-355600" algn="l" rtl="0">
              <a:lnSpc>
                <a:spcPct val="150000"/>
              </a:lnSpc>
              <a:spcBef>
                <a:spcPts val="0"/>
              </a:spcBef>
              <a:spcAft>
                <a:spcPts val="0"/>
              </a:spcAft>
              <a:buSzPts val="2000"/>
              <a:buChar char="●"/>
            </a:pPr>
            <a:r>
              <a:rPr lang="en"/>
              <a:t>a program that given an image can identify all the people it contains, drawing outlines around each.</a:t>
            </a:r>
            <a:endParaRPr/>
          </a:p>
          <a:p>
            <a:pPr marL="457200" lvl="0" indent="-355600" algn="l" rtl="0">
              <a:lnSpc>
                <a:spcPct val="150000"/>
              </a:lnSpc>
              <a:spcBef>
                <a:spcPts val="0"/>
              </a:spcBef>
              <a:spcAft>
                <a:spcPts val="0"/>
              </a:spcAft>
              <a:buSzPts val="2000"/>
              <a:buChar char="●"/>
            </a:pPr>
            <a:r>
              <a:rPr lang="en"/>
              <a:t>a program that presents users with products that they are likely to enjoy but unlikely, in the natural course of browsing, to encounter.</a:t>
            </a:r>
            <a:endParaRPr/>
          </a:p>
          <a:p>
            <a:pPr marL="457200" lvl="0" indent="0" algn="l" rtl="0">
              <a:lnSpc>
                <a:spcPct val="100000"/>
              </a:lnSpc>
              <a:spcBef>
                <a:spcPts val="0"/>
              </a:spcBef>
              <a:spcAft>
                <a:spcPts val="0"/>
              </a:spcAft>
              <a:buSzPts val="2000"/>
              <a:buNone/>
            </a:pPr>
            <a:endParaRPr/>
          </a:p>
        </p:txBody>
      </p:sp>
      <p:sp>
        <p:nvSpPr>
          <p:cNvPr id="258" name="Google Shape;258;p28"/>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Key components of DL problem</a:t>
            </a:r>
            <a:endParaRPr b="1"/>
          </a:p>
        </p:txBody>
      </p:sp>
      <p:sp>
        <p:nvSpPr>
          <p:cNvPr id="264" name="Google Shape;26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Course Logistics</a:t>
            </a:r>
            <a:endParaRPr b="1"/>
          </a:p>
        </p:txBody>
      </p:sp>
      <p:sp>
        <p:nvSpPr>
          <p:cNvPr id="81" name="Google Shape;81;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0"/>
          <p:cNvSpPr txBox="1">
            <a:spLocks noGrp="1"/>
          </p:cNvSpPr>
          <p:nvPr>
            <p:ph type="title"/>
          </p:nvPr>
        </p:nvSpPr>
        <p:spPr>
          <a:xfrm>
            <a:off x="269170" y="229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Core components of DL problem</a:t>
            </a:r>
            <a:endParaRPr b="1"/>
          </a:p>
        </p:txBody>
      </p:sp>
      <p:sp>
        <p:nvSpPr>
          <p:cNvPr id="270" name="Google Shape;270;p30"/>
          <p:cNvSpPr txBox="1">
            <a:spLocks noGrp="1"/>
          </p:cNvSpPr>
          <p:nvPr>
            <p:ph type="body" idx="1"/>
          </p:nvPr>
        </p:nvSpPr>
        <p:spPr>
          <a:xfrm>
            <a:off x="311700" y="1020726"/>
            <a:ext cx="8520600" cy="3893674"/>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AutoNum type="arabicPeriod"/>
            </a:pPr>
            <a:r>
              <a:rPr lang="en"/>
              <a:t>The </a:t>
            </a:r>
            <a:r>
              <a:rPr lang="en">
                <a:highlight>
                  <a:schemeClr val="accent6"/>
                </a:highlight>
              </a:rPr>
              <a:t>data</a:t>
            </a:r>
            <a:r>
              <a:rPr lang="en"/>
              <a:t> that we can learn from.</a:t>
            </a:r>
            <a:endParaRPr/>
          </a:p>
          <a:p>
            <a:pPr marL="457200" lvl="0" indent="-355600" algn="l" rtl="0">
              <a:lnSpc>
                <a:spcPct val="115000"/>
              </a:lnSpc>
              <a:spcBef>
                <a:spcPts val="0"/>
              </a:spcBef>
              <a:spcAft>
                <a:spcPts val="0"/>
              </a:spcAft>
              <a:buSzPts val="2000"/>
              <a:buAutoNum type="arabicPeriod"/>
            </a:pPr>
            <a:r>
              <a:rPr lang="en"/>
              <a:t>A </a:t>
            </a:r>
            <a:r>
              <a:rPr lang="en">
                <a:highlight>
                  <a:schemeClr val="accent6"/>
                </a:highlight>
              </a:rPr>
              <a:t>model</a:t>
            </a:r>
            <a:r>
              <a:rPr lang="en"/>
              <a:t> of how to transform the data.</a:t>
            </a:r>
            <a:endParaRPr/>
          </a:p>
          <a:p>
            <a:pPr marL="457200" lvl="0" indent="-355600" algn="l" rtl="0">
              <a:lnSpc>
                <a:spcPct val="115000"/>
              </a:lnSpc>
              <a:spcBef>
                <a:spcPts val="0"/>
              </a:spcBef>
              <a:spcAft>
                <a:spcPts val="0"/>
              </a:spcAft>
              <a:buSzPts val="2000"/>
              <a:buAutoNum type="arabicPeriod"/>
            </a:pPr>
            <a:r>
              <a:rPr lang="en"/>
              <a:t>An </a:t>
            </a:r>
            <a:r>
              <a:rPr lang="en">
                <a:highlight>
                  <a:schemeClr val="accent6"/>
                </a:highlight>
              </a:rPr>
              <a:t>objective function</a:t>
            </a:r>
            <a:r>
              <a:rPr lang="en"/>
              <a:t> that quantifies how well (or badly) the model is doing.</a:t>
            </a:r>
            <a:endParaRPr/>
          </a:p>
          <a:p>
            <a:pPr marL="457200" lvl="0" indent="-355600" algn="l" rtl="0">
              <a:lnSpc>
                <a:spcPct val="115000"/>
              </a:lnSpc>
              <a:spcBef>
                <a:spcPts val="0"/>
              </a:spcBef>
              <a:spcAft>
                <a:spcPts val="0"/>
              </a:spcAft>
              <a:buSzPts val="2000"/>
              <a:buAutoNum type="arabicPeriod"/>
            </a:pPr>
            <a:r>
              <a:rPr lang="en"/>
              <a:t>An </a:t>
            </a:r>
            <a:r>
              <a:rPr lang="en">
                <a:highlight>
                  <a:schemeClr val="accent6"/>
                </a:highlight>
              </a:rPr>
              <a:t>algorithm</a:t>
            </a:r>
            <a:r>
              <a:rPr lang="en"/>
              <a:t> to adjust the modelʼs parameters to optimize the objective function.</a:t>
            </a:r>
            <a:endParaRPr/>
          </a:p>
          <a:p>
            <a:pPr marL="0" lvl="0" indent="0" algn="l" rtl="0">
              <a:lnSpc>
                <a:spcPct val="115000"/>
              </a:lnSpc>
              <a:spcBef>
                <a:spcPts val="1200"/>
              </a:spcBef>
              <a:spcAft>
                <a:spcPts val="1200"/>
              </a:spcAft>
              <a:buSzPts val="2000"/>
              <a:buNone/>
            </a:pPr>
            <a:endParaRPr/>
          </a:p>
        </p:txBody>
      </p:sp>
      <p:pic>
        <p:nvPicPr>
          <p:cNvPr id="271" name="Google Shape;271;p30"/>
          <p:cNvPicPr preferRelativeResize="0"/>
          <p:nvPr/>
        </p:nvPicPr>
        <p:blipFill rotWithShape="1">
          <a:blip r:embed="rId3">
            <a:alphaModFix/>
          </a:blip>
          <a:srcRect/>
          <a:stretch/>
        </p:blipFill>
        <p:spPr>
          <a:xfrm>
            <a:off x="1314450" y="2843374"/>
            <a:ext cx="6515100" cy="2200000"/>
          </a:xfrm>
          <a:prstGeom prst="rect">
            <a:avLst/>
          </a:prstGeom>
          <a:noFill/>
          <a:ln>
            <a:noFill/>
          </a:ln>
        </p:spPr>
      </p:pic>
      <p:sp>
        <p:nvSpPr>
          <p:cNvPr id="272" name="Google Shape;272;p30"/>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1"/>
          <p:cNvSpPr txBox="1">
            <a:spLocks noGrp="1"/>
          </p:cNvSpPr>
          <p:nvPr>
            <p:ph type="title"/>
          </p:nvPr>
        </p:nvSpPr>
        <p:spPr>
          <a:xfrm>
            <a:off x="311700" y="229100"/>
            <a:ext cx="8520600" cy="572700"/>
          </a:xfrm>
          <a:prstGeom prst="rect">
            <a:avLst/>
          </a:prstGeom>
          <a:noFill/>
          <a:ln>
            <a:noFill/>
          </a:ln>
        </p:spPr>
        <p:txBody>
          <a:bodyPr spcFirstLastPara="1" wrap="square" lIns="91425" tIns="91425" rIns="91425" bIns="91425" anchor="t" anchorCtr="0">
            <a:normAutofit fontScale="90000"/>
          </a:bodyPr>
          <a:lstStyle/>
          <a:p>
            <a:pPr marL="457200" lvl="0" indent="-388620" algn="l" rtl="0">
              <a:lnSpc>
                <a:spcPct val="100000"/>
              </a:lnSpc>
              <a:spcBef>
                <a:spcPts val="0"/>
              </a:spcBef>
              <a:spcAft>
                <a:spcPts val="0"/>
              </a:spcAft>
              <a:buSzPct val="100000"/>
              <a:buAutoNum type="arabicPeriod"/>
            </a:pPr>
            <a:r>
              <a:rPr lang="en" b="1"/>
              <a:t>Data</a:t>
            </a:r>
            <a:endParaRPr b="1"/>
          </a:p>
        </p:txBody>
      </p:sp>
      <p:sp>
        <p:nvSpPr>
          <p:cNvPr id="278" name="Google Shape;278;p31"/>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Collection of examples. </a:t>
            </a:r>
            <a:endParaRPr/>
          </a:p>
          <a:p>
            <a:pPr marL="457200" lvl="0" indent="-355600" algn="l" rtl="0">
              <a:lnSpc>
                <a:spcPct val="115000"/>
              </a:lnSpc>
              <a:spcBef>
                <a:spcPts val="0"/>
              </a:spcBef>
              <a:spcAft>
                <a:spcPts val="0"/>
              </a:spcAft>
              <a:buSzPts val="2000"/>
              <a:buChar char="●"/>
            </a:pPr>
            <a:r>
              <a:rPr lang="en">
                <a:highlight>
                  <a:schemeClr val="lt1"/>
                </a:highlight>
              </a:rPr>
              <a:t>Data has to be converted to an useful and a suitable numerical </a:t>
            </a:r>
            <a:r>
              <a:rPr lang="en" b="1">
                <a:highlight>
                  <a:schemeClr val="lt1"/>
                </a:highlight>
              </a:rPr>
              <a:t>representation</a:t>
            </a:r>
            <a:r>
              <a:rPr lang="en">
                <a:highlight>
                  <a:schemeClr val="lt1"/>
                </a:highlight>
              </a:rPr>
              <a:t>. </a:t>
            </a:r>
            <a:endParaRPr>
              <a:highlight>
                <a:schemeClr val="lt1"/>
              </a:highlight>
            </a:endParaRPr>
          </a:p>
          <a:p>
            <a:pPr marL="457200" lvl="0" indent="-355600" algn="l" rtl="0">
              <a:lnSpc>
                <a:spcPct val="115000"/>
              </a:lnSpc>
              <a:spcBef>
                <a:spcPts val="0"/>
              </a:spcBef>
              <a:spcAft>
                <a:spcPts val="0"/>
              </a:spcAft>
              <a:buSzPts val="2000"/>
              <a:buChar char="●"/>
            </a:pPr>
            <a:r>
              <a:rPr lang="en">
                <a:highlight>
                  <a:schemeClr val="lt1"/>
                </a:highlight>
              </a:rPr>
              <a:t>Each example (or data point, data instance, sample) typically consists of a set of attributes called </a:t>
            </a:r>
            <a:r>
              <a:rPr lang="en" b="1">
                <a:highlight>
                  <a:schemeClr val="lt1"/>
                </a:highlight>
              </a:rPr>
              <a:t>features</a:t>
            </a:r>
            <a:r>
              <a:rPr lang="en">
                <a:highlight>
                  <a:schemeClr val="lt1"/>
                </a:highlight>
              </a:rPr>
              <a:t> (or covariates), from which the model must make its predictions. </a:t>
            </a:r>
            <a:endParaRPr>
              <a:highlight>
                <a:schemeClr val="lt1"/>
              </a:highlight>
            </a:endParaRPr>
          </a:p>
          <a:p>
            <a:pPr marL="457200" lvl="0" indent="-355600" algn="l" rtl="0">
              <a:lnSpc>
                <a:spcPct val="115000"/>
              </a:lnSpc>
              <a:spcBef>
                <a:spcPts val="0"/>
              </a:spcBef>
              <a:spcAft>
                <a:spcPts val="0"/>
              </a:spcAft>
              <a:buSzPts val="2000"/>
              <a:buChar char="●"/>
            </a:pPr>
            <a:r>
              <a:rPr lang="en">
                <a:highlight>
                  <a:schemeClr val="lt1"/>
                </a:highlight>
              </a:rPr>
              <a:t>In the supervised learning problems, the attribute to be predicted is designated as the </a:t>
            </a:r>
            <a:r>
              <a:rPr lang="en" b="1">
                <a:highlight>
                  <a:schemeClr val="lt1"/>
                </a:highlight>
              </a:rPr>
              <a:t>label</a:t>
            </a:r>
            <a:r>
              <a:rPr lang="en">
                <a:highlight>
                  <a:schemeClr val="lt1"/>
                </a:highlight>
              </a:rPr>
              <a:t> (or target).</a:t>
            </a:r>
            <a:endParaRPr>
              <a:highlight>
                <a:schemeClr val="lt1"/>
              </a:highlight>
            </a:endParaRPr>
          </a:p>
          <a:p>
            <a:pPr marL="457200" lvl="0" indent="-355600" algn="l" rtl="0">
              <a:lnSpc>
                <a:spcPct val="115000"/>
              </a:lnSpc>
              <a:spcBef>
                <a:spcPts val="0"/>
              </a:spcBef>
              <a:spcAft>
                <a:spcPts val="0"/>
              </a:spcAft>
              <a:buSzPts val="2000"/>
              <a:buChar char="●"/>
            </a:pPr>
            <a:r>
              <a:rPr lang="en">
                <a:highlight>
                  <a:schemeClr val="lt1"/>
                </a:highlight>
              </a:rPr>
              <a:t>Mathematically, a set of </a:t>
            </a:r>
            <a:r>
              <a:rPr lang="en" i="1">
                <a:highlight>
                  <a:schemeClr val="lt1"/>
                </a:highlight>
              </a:rPr>
              <a:t>m </a:t>
            </a:r>
            <a:r>
              <a:rPr lang="en">
                <a:highlight>
                  <a:schemeClr val="lt1"/>
                </a:highlight>
              </a:rPr>
              <a:t>examples, </a:t>
            </a:r>
            <a:endParaRPr>
              <a:highlight>
                <a:schemeClr val="lt1"/>
              </a:highlight>
            </a:endParaRPr>
          </a:p>
          <a:p>
            <a:pPr marL="457200" lvl="0" indent="-355600" algn="l" rtl="0">
              <a:lnSpc>
                <a:spcPct val="115000"/>
              </a:lnSpc>
              <a:spcBef>
                <a:spcPts val="0"/>
              </a:spcBef>
              <a:spcAft>
                <a:spcPts val="0"/>
              </a:spcAft>
              <a:buSzPts val="2000"/>
              <a:buChar char="●"/>
            </a:pPr>
            <a:r>
              <a:rPr lang="en">
                <a:highlight>
                  <a:schemeClr val="lt1"/>
                </a:highlight>
              </a:rPr>
              <a:t>We need </a:t>
            </a:r>
            <a:r>
              <a:rPr lang="en" b="1">
                <a:highlight>
                  <a:schemeClr val="lt1"/>
                </a:highlight>
              </a:rPr>
              <a:t>right</a:t>
            </a:r>
            <a:r>
              <a:rPr lang="en">
                <a:highlight>
                  <a:schemeClr val="lt1"/>
                </a:highlight>
              </a:rPr>
              <a:t> data.</a:t>
            </a:r>
            <a:endParaRPr/>
          </a:p>
        </p:txBody>
      </p:sp>
      <p:pic>
        <p:nvPicPr>
          <p:cNvPr id="279" name="Google Shape;279;p31"/>
          <p:cNvPicPr preferRelativeResize="0"/>
          <p:nvPr/>
        </p:nvPicPr>
        <p:blipFill rotWithShape="1">
          <a:blip r:embed="rId3">
            <a:alphaModFix/>
          </a:blip>
          <a:srcRect/>
          <a:stretch/>
        </p:blipFill>
        <p:spPr>
          <a:xfrm>
            <a:off x="5187488" y="3589863"/>
            <a:ext cx="2047875" cy="466725"/>
          </a:xfrm>
          <a:prstGeom prst="rect">
            <a:avLst/>
          </a:prstGeom>
          <a:noFill/>
          <a:ln>
            <a:noFill/>
          </a:ln>
        </p:spPr>
      </p:pic>
      <p:sp>
        <p:nvSpPr>
          <p:cNvPr id="280" name="Google Shape;280;p31"/>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457200" lvl="0" indent="-388620" algn="l" rtl="0">
              <a:lnSpc>
                <a:spcPct val="100000"/>
              </a:lnSpc>
              <a:spcBef>
                <a:spcPts val="0"/>
              </a:spcBef>
              <a:spcAft>
                <a:spcPts val="0"/>
              </a:spcAft>
              <a:buSzPct val="100000"/>
              <a:buAutoNum type="arabicPeriod"/>
            </a:pPr>
            <a:r>
              <a:rPr lang="en" b="1"/>
              <a:t>Data</a:t>
            </a:r>
            <a:endParaRPr b="1"/>
          </a:p>
        </p:txBody>
      </p:sp>
      <p:sp>
        <p:nvSpPr>
          <p:cNvPr id="286" name="Google Shape;286;p32"/>
          <p:cNvSpPr txBox="1">
            <a:spLocks noGrp="1"/>
          </p:cNvSpPr>
          <p:nvPr>
            <p:ph type="body" idx="1"/>
          </p:nvPr>
        </p:nvSpPr>
        <p:spPr>
          <a:xfrm>
            <a:off x="311700" y="1126237"/>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b="1">
                <a:highlight>
                  <a:schemeClr val="lt1"/>
                </a:highlight>
              </a:rPr>
              <a:t>Dimensionality</a:t>
            </a:r>
            <a:r>
              <a:rPr lang="en">
                <a:highlight>
                  <a:schemeClr val="lt1"/>
                </a:highlight>
              </a:rPr>
              <a:t> of data</a:t>
            </a:r>
            <a:endParaRPr>
              <a:highlight>
                <a:schemeClr val="lt1"/>
              </a:highlight>
            </a:endParaRPr>
          </a:p>
          <a:p>
            <a:pPr marL="914400" lvl="1" indent="-330200" algn="l" rtl="0">
              <a:lnSpc>
                <a:spcPct val="115000"/>
              </a:lnSpc>
              <a:spcBef>
                <a:spcPts val="0"/>
              </a:spcBef>
              <a:spcAft>
                <a:spcPts val="0"/>
              </a:spcAft>
              <a:buSzPts val="1600"/>
              <a:buChar char="○"/>
            </a:pPr>
            <a:r>
              <a:rPr lang="en"/>
              <a:t>Each example has the same number of numerical values. This data consist of fixed-length vectors. Eg: Image</a:t>
            </a:r>
            <a:endParaRPr/>
          </a:p>
          <a:p>
            <a:pPr marL="914400" lvl="1" indent="-330200" algn="l" rtl="0">
              <a:lnSpc>
                <a:spcPct val="115000"/>
              </a:lnSpc>
              <a:spcBef>
                <a:spcPts val="0"/>
              </a:spcBef>
              <a:spcAft>
                <a:spcPts val="0"/>
              </a:spcAft>
              <a:buSzPts val="1600"/>
              <a:buChar char="○"/>
            </a:pPr>
            <a:r>
              <a:rPr lang="en"/>
              <a:t>The constant length of the vectors as the dimensionality of the data. </a:t>
            </a:r>
            <a:endParaRPr/>
          </a:p>
          <a:p>
            <a:pPr marL="914400" lvl="1" indent="-330200" algn="l" rtl="0">
              <a:lnSpc>
                <a:spcPct val="115000"/>
              </a:lnSpc>
              <a:spcBef>
                <a:spcPts val="0"/>
              </a:spcBef>
              <a:spcAft>
                <a:spcPts val="0"/>
              </a:spcAft>
              <a:buSzPts val="1600"/>
              <a:buChar char="○"/>
            </a:pPr>
            <a:r>
              <a:rPr lang="en"/>
              <a:t>Text data has varying-length data.</a:t>
            </a:r>
            <a:endParaRPr/>
          </a:p>
        </p:txBody>
      </p:sp>
      <p:sp>
        <p:nvSpPr>
          <p:cNvPr id="287" name="Google Shape;287;p32"/>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2. Model</a:t>
            </a:r>
            <a:endParaRPr b="1"/>
          </a:p>
        </p:txBody>
      </p:sp>
      <p:sp>
        <p:nvSpPr>
          <p:cNvPr id="293" name="Google Shape;293;p33"/>
          <p:cNvSpPr txBox="1">
            <a:spLocks noGrp="1"/>
          </p:cNvSpPr>
          <p:nvPr>
            <p:ph type="body" idx="1"/>
          </p:nvPr>
        </p:nvSpPr>
        <p:spPr>
          <a:xfrm>
            <a:off x="311700" y="1095152"/>
            <a:ext cx="8520600" cy="3819247"/>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Model denotes the </a:t>
            </a:r>
            <a:r>
              <a:rPr lang="en" b="1"/>
              <a:t>computational machinery</a:t>
            </a:r>
            <a:r>
              <a:rPr lang="en"/>
              <a:t> for ingesting data of one type, and spitting out predictions of a possibly different type. </a:t>
            </a:r>
            <a:endParaRPr/>
          </a:p>
          <a:p>
            <a:pPr marL="457200" lvl="0" indent="-355600" algn="l" rtl="0">
              <a:lnSpc>
                <a:spcPct val="115000"/>
              </a:lnSpc>
              <a:spcBef>
                <a:spcPts val="0"/>
              </a:spcBef>
              <a:spcAft>
                <a:spcPts val="0"/>
              </a:spcAft>
              <a:buSzPts val="2000"/>
              <a:buChar char="●"/>
            </a:pPr>
            <a:r>
              <a:rPr lang="en"/>
              <a:t>Deep learning models consist of many successive transformations of the data that are chained together top to bottom, thus the name deep learning.</a:t>
            </a:r>
            <a:endParaRPr/>
          </a:p>
          <a:p>
            <a:pPr marL="457200" lvl="0" indent="0" algn="l" rtl="0">
              <a:lnSpc>
                <a:spcPct val="115000"/>
              </a:lnSpc>
              <a:spcBef>
                <a:spcPts val="1200"/>
              </a:spcBef>
              <a:spcAft>
                <a:spcPts val="1200"/>
              </a:spcAft>
              <a:buSzPts val="2000"/>
              <a:buNone/>
            </a:pPr>
            <a:endParaRPr/>
          </a:p>
        </p:txBody>
      </p:sp>
      <p:pic>
        <p:nvPicPr>
          <p:cNvPr id="294" name="Google Shape;294;p33"/>
          <p:cNvPicPr preferRelativeResize="0"/>
          <p:nvPr/>
        </p:nvPicPr>
        <p:blipFill rotWithShape="1">
          <a:blip r:embed="rId3">
            <a:alphaModFix/>
          </a:blip>
          <a:srcRect/>
          <a:stretch/>
        </p:blipFill>
        <p:spPr>
          <a:xfrm>
            <a:off x="1766875" y="3030300"/>
            <a:ext cx="5610225" cy="1504950"/>
          </a:xfrm>
          <a:prstGeom prst="rect">
            <a:avLst/>
          </a:prstGeom>
          <a:noFill/>
          <a:ln>
            <a:noFill/>
          </a:ln>
        </p:spPr>
      </p:pic>
      <p:sp>
        <p:nvSpPr>
          <p:cNvPr id="295" name="Google Shape;295;p33"/>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3. Objective Function</a:t>
            </a:r>
            <a:endParaRPr b="1"/>
          </a:p>
        </p:txBody>
      </p:sp>
      <p:sp>
        <p:nvSpPr>
          <p:cNvPr id="301" name="Google Shape;301;p34"/>
          <p:cNvSpPr txBox="1">
            <a:spLocks noGrp="1"/>
          </p:cNvSpPr>
          <p:nvPr>
            <p:ph type="body" idx="1"/>
          </p:nvPr>
        </p:nvSpPr>
        <p:spPr>
          <a:xfrm>
            <a:off x="311700" y="1073888"/>
            <a:ext cx="8520600" cy="3840512"/>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b="1"/>
              <a:t>Learning means improving at some task over time. </a:t>
            </a:r>
            <a:endParaRPr b="1"/>
          </a:p>
          <a:p>
            <a:pPr marL="457200" lvl="0" indent="-355600" algn="l" rtl="0">
              <a:lnSpc>
                <a:spcPct val="115000"/>
              </a:lnSpc>
              <a:spcBef>
                <a:spcPts val="0"/>
              </a:spcBef>
              <a:spcAft>
                <a:spcPts val="0"/>
              </a:spcAft>
              <a:buSzPts val="2000"/>
              <a:buChar char="●"/>
            </a:pPr>
            <a:r>
              <a:rPr lang="en"/>
              <a:t>A formal mathematical system of learning machines is defined using formal measures of how good (or bad) the models are. These formal measures are called as </a:t>
            </a:r>
            <a:r>
              <a:rPr lang="en" b="1"/>
              <a:t>objective functions</a:t>
            </a:r>
            <a:r>
              <a:rPr lang="en"/>
              <a:t>. </a:t>
            </a:r>
            <a:endParaRPr/>
          </a:p>
          <a:p>
            <a:pPr marL="457200" lvl="0" indent="-355600" algn="l" rtl="0">
              <a:lnSpc>
                <a:spcPct val="115000"/>
              </a:lnSpc>
              <a:spcBef>
                <a:spcPts val="0"/>
              </a:spcBef>
              <a:spcAft>
                <a:spcPts val="0"/>
              </a:spcAft>
              <a:buSzPts val="2000"/>
              <a:buChar char="●"/>
            </a:pPr>
            <a:r>
              <a:rPr lang="en"/>
              <a:t>By convention, objective functions are defined so that lower is better. </a:t>
            </a:r>
            <a:endParaRPr/>
          </a:p>
          <a:p>
            <a:pPr marL="457200" lvl="0" indent="-355600" algn="l" rtl="0">
              <a:lnSpc>
                <a:spcPct val="115000"/>
              </a:lnSpc>
              <a:spcBef>
                <a:spcPts val="0"/>
              </a:spcBef>
              <a:spcAft>
                <a:spcPts val="0"/>
              </a:spcAft>
              <a:buSzPts val="2000"/>
              <a:buChar char="●"/>
            </a:pPr>
            <a:r>
              <a:rPr lang="en"/>
              <a:t>Because lower is better, these functions are sometimes called </a:t>
            </a:r>
            <a:r>
              <a:rPr lang="en" b="1"/>
              <a:t>loss functions</a:t>
            </a:r>
            <a:r>
              <a:rPr lang="en"/>
              <a:t>.</a:t>
            </a:r>
            <a:endParaRPr/>
          </a:p>
          <a:p>
            <a:pPr marL="457200" lvl="0" indent="0" algn="l" rtl="0">
              <a:lnSpc>
                <a:spcPct val="115000"/>
              </a:lnSpc>
              <a:spcBef>
                <a:spcPts val="1200"/>
              </a:spcBef>
              <a:spcAft>
                <a:spcPts val="1200"/>
              </a:spcAft>
              <a:buSzPts val="2000"/>
              <a:buNone/>
            </a:pPr>
            <a:endParaRPr/>
          </a:p>
        </p:txBody>
      </p:sp>
      <p:sp>
        <p:nvSpPr>
          <p:cNvPr id="302" name="Google Shape;302;p34"/>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5"/>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a:t>3. Loss Functions</a:t>
            </a:r>
            <a:endParaRPr b="1"/>
          </a:p>
          <a:p>
            <a:pPr marL="0" lvl="0" indent="0" algn="l" rtl="0">
              <a:lnSpc>
                <a:spcPct val="100000"/>
              </a:lnSpc>
              <a:spcBef>
                <a:spcPts val="0"/>
              </a:spcBef>
              <a:spcAft>
                <a:spcPts val="0"/>
              </a:spcAft>
              <a:buSzPct val="111111"/>
              <a:buNone/>
            </a:pPr>
            <a:endParaRPr/>
          </a:p>
        </p:txBody>
      </p:sp>
      <p:sp>
        <p:nvSpPr>
          <p:cNvPr id="308" name="Google Shape;308;p35"/>
          <p:cNvSpPr txBox="1">
            <a:spLocks noGrp="1"/>
          </p:cNvSpPr>
          <p:nvPr>
            <p:ph type="body" idx="1"/>
          </p:nvPr>
        </p:nvSpPr>
        <p:spPr>
          <a:xfrm>
            <a:off x="311700" y="1169581"/>
            <a:ext cx="8520600" cy="3675707"/>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To predict numerical values (regression), the most common loss function is squared error.</a:t>
            </a:r>
            <a:endParaRPr/>
          </a:p>
          <a:p>
            <a:pPr marL="457200" lvl="0" indent="-355600" algn="l" rtl="0">
              <a:lnSpc>
                <a:spcPct val="115000"/>
              </a:lnSpc>
              <a:spcBef>
                <a:spcPts val="0"/>
              </a:spcBef>
              <a:spcAft>
                <a:spcPts val="0"/>
              </a:spcAft>
              <a:buSzPts val="2000"/>
              <a:buChar char="●"/>
            </a:pPr>
            <a:r>
              <a:rPr lang="en"/>
              <a:t>For classification, the most common objective is to minimize error rate, i.e., the fraction of examples on which our predictions disagree with the ground truth.</a:t>
            </a:r>
            <a:endParaRPr/>
          </a:p>
          <a:p>
            <a:pPr marL="0" lvl="0" indent="0" algn="l" rtl="0">
              <a:lnSpc>
                <a:spcPct val="115000"/>
              </a:lnSpc>
              <a:spcBef>
                <a:spcPts val="1200"/>
              </a:spcBef>
              <a:spcAft>
                <a:spcPts val="1200"/>
              </a:spcAft>
              <a:buSzPts val="2000"/>
              <a:buNone/>
            </a:pPr>
            <a:endParaRPr/>
          </a:p>
        </p:txBody>
      </p:sp>
      <p:sp>
        <p:nvSpPr>
          <p:cNvPr id="309" name="Google Shape;309;p35"/>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3. Loss Functions</a:t>
            </a:r>
            <a:endParaRPr b="1"/>
          </a:p>
        </p:txBody>
      </p:sp>
      <p:sp>
        <p:nvSpPr>
          <p:cNvPr id="315" name="Google Shape;315;p36"/>
          <p:cNvSpPr txBox="1">
            <a:spLocks noGrp="1"/>
          </p:cNvSpPr>
          <p:nvPr>
            <p:ph type="body" idx="1"/>
          </p:nvPr>
        </p:nvSpPr>
        <p:spPr>
          <a:xfrm>
            <a:off x="311700" y="1121734"/>
            <a:ext cx="8520600" cy="3792665"/>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Loss function is defined </a:t>
            </a:r>
            <a:r>
              <a:rPr lang="en" b="1"/>
              <a:t>with respect to the model parameters</a:t>
            </a:r>
            <a:r>
              <a:rPr lang="en"/>
              <a:t> and </a:t>
            </a:r>
            <a:r>
              <a:rPr lang="en" b="1"/>
              <a:t>depends upon the dataset</a:t>
            </a:r>
            <a:r>
              <a:rPr lang="en"/>
              <a:t>. </a:t>
            </a:r>
            <a:endParaRPr/>
          </a:p>
          <a:p>
            <a:pPr marL="457200" lvl="0" indent="-355600" algn="l" rtl="0">
              <a:lnSpc>
                <a:spcPct val="115000"/>
              </a:lnSpc>
              <a:spcBef>
                <a:spcPts val="0"/>
              </a:spcBef>
              <a:spcAft>
                <a:spcPts val="0"/>
              </a:spcAft>
              <a:buSzPts val="2000"/>
              <a:buChar char="●"/>
            </a:pPr>
            <a:r>
              <a:rPr lang="en"/>
              <a:t>We learn the best values of our model parameters by </a:t>
            </a:r>
            <a:r>
              <a:rPr lang="en" b="1"/>
              <a:t>minimizing the loss</a:t>
            </a:r>
            <a:r>
              <a:rPr lang="en"/>
              <a:t> incurred on a set consisting of some number of examples collected for training. However, doing well on the training data does not guarantee that we will do well on unseen data. I.e </a:t>
            </a:r>
            <a:r>
              <a:rPr lang="en" b="1"/>
              <a:t>Model has to generalize better.</a:t>
            </a:r>
            <a:endParaRPr b="1"/>
          </a:p>
          <a:p>
            <a:pPr marL="457200" lvl="0" indent="-355600" algn="l" rtl="0">
              <a:lnSpc>
                <a:spcPct val="115000"/>
              </a:lnSpc>
              <a:spcBef>
                <a:spcPts val="0"/>
              </a:spcBef>
              <a:spcAft>
                <a:spcPts val="0"/>
              </a:spcAft>
              <a:buSzPts val="2000"/>
              <a:buChar char="●"/>
            </a:pPr>
            <a:r>
              <a:rPr lang="en"/>
              <a:t>When a model performs well on the training set but fails to generalize to unseen data, we say that it is </a:t>
            </a:r>
            <a:r>
              <a:rPr lang="en" b="1"/>
              <a:t>overfitting</a:t>
            </a:r>
            <a:r>
              <a:rPr lang="en"/>
              <a:t>. </a:t>
            </a:r>
            <a:endParaRPr/>
          </a:p>
        </p:txBody>
      </p:sp>
      <p:sp>
        <p:nvSpPr>
          <p:cNvPr id="316" name="Google Shape;316;p36"/>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4. Optimization Algorithms</a:t>
            </a:r>
            <a:endParaRPr b="1"/>
          </a:p>
        </p:txBody>
      </p:sp>
      <p:sp>
        <p:nvSpPr>
          <p:cNvPr id="322" name="Google Shape;322;p37"/>
          <p:cNvSpPr txBox="1">
            <a:spLocks noGrp="1"/>
          </p:cNvSpPr>
          <p:nvPr>
            <p:ph type="body" idx="1"/>
          </p:nvPr>
        </p:nvSpPr>
        <p:spPr>
          <a:xfrm>
            <a:off x="311700" y="1132366"/>
            <a:ext cx="8520600" cy="3782033"/>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Optimization Algorithm is an algorithm capable of </a:t>
            </a:r>
            <a:r>
              <a:rPr lang="en" b="1"/>
              <a:t>searching for the best possible parameters</a:t>
            </a:r>
            <a:r>
              <a:rPr lang="en"/>
              <a:t> for </a:t>
            </a:r>
            <a:r>
              <a:rPr lang="en" b="1"/>
              <a:t>minimizing the loss function</a:t>
            </a:r>
            <a:r>
              <a:rPr lang="en"/>
              <a:t>. </a:t>
            </a:r>
            <a:endParaRPr/>
          </a:p>
          <a:p>
            <a:pPr marL="457200" lvl="0" indent="-355600" algn="l" rtl="0">
              <a:lnSpc>
                <a:spcPct val="115000"/>
              </a:lnSpc>
              <a:spcBef>
                <a:spcPts val="0"/>
              </a:spcBef>
              <a:spcAft>
                <a:spcPts val="0"/>
              </a:spcAft>
              <a:buSzPts val="2000"/>
              <a:buChar char="●"/>
            </a:pPr>
            <a:r>
              <a:rPr lang="en"/>
              <a:t>Popular optimization algorithms for deep learning are based on an approach called </a:t>
            </a:r>
            <a:r>
              <a:rPr lang="en" b="1"/>
              <a:t>gradient descent</a:t>
            </a:r>
            <a:r>
              <a:rPr lang="en"/>
              <a:t>.</a:t>
            </a:r>
            <a:endParaRPr/>
          </a:p>
          <a:p>
            <a:pPr marL="0" lvl="0" indent="0" algn="l" rtl="0">
              <a:lnSpc>
                <a:spcPct val="115000"/>
              </a:lnSpc>
              <a:spcBef>
                <a:spcPts val="1200"/>
              </a:spcBef>
              <a:spcAft>
                <a:spcPts val="1200"/>
              </a:spcAft>
              <a:buSzPts val="2000"/>
              <a:buNone/>
            </a:pPr>
            <a:endParaRPr/>
          </a:p>
        </p:txBody>
      </p:sp>
      <p:sp>
        <p:nvSpPr>
          <p:cNvPr id="323" name="Google Shape;323;p37"/>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Example of the Framework</a:t>
            </a:r>
            <a:endParaRPr b="1"/>
          </a:p>
        </p:txBody>
      </p:sp>
      <p:sp>
        <p:nvSpPr>
          <p:cNvPr id="329" name="Google Shape;329;p38"/>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We have to tell a computer explicitly how to map from inputs to outputs.</a:t>
            </a:r>
            <a:endParaRPr/>
          </a:p>
          <a:p>
            <a:pPr marL="457200" lvl="0" indent="-355600" algn="l" rtl="0">
              <a:lnSpc>
                <a:spcPct val="115000"/>
              </a:lnSpc>
              <a:spcBef>
                <a:spcPts val="0"/>
              </a:spcBef>
              <a:spcAft>
                <a:spcPts val="0"/>
              </a:spcAft>
              <a:buSzPts val="2000"/>
              <a:buChar char="●"/>
            </a:pPr>
            <a:r>
              <a:rPr lang="en"/>
              <a:t>We have to define the problem precisely, pinning down the exact nature of the inputs and outputs, and choosing an appropriate model family.</a:t>
            </a:r>
            <a:endParaRPr/>
          </a:p>
          <a:p>
            <a:pPr marL="457200" lvl="0" indent="-355600" algn="l" rtl="0">
              <a:lnSpc>
                <a:spcPct val="115000"/>
              </a:lnSpc>
              <a:spcBef>
                <a:spcPts val="0"/>
              </a:spcBef>
              <a:spcAft>
                <a:spcPts val="0"/>
              </a:spcAft>
              <a:buSzPts val="2000"/>
              <a:buChar char="●"/>
            </a:pPr>
            <a:r>
              <a:rPr lang="en"/>
              <a:t>Collect a huge dataset containing examples of audio and label those that do and that do not contain the wake word.</a:t>
            </a:r>
            <a:endParaRPr/>
          </a:p>
        </p:txBody>
      </p:sp>
      <p:pic>
        <p:nvPicPr>
          <p:cNvPr id="330" name="Google Shape;330;p38"/>
          <p:cNvPicPr preferRelativeResize="0"/>
          <p:nvPr/>
        </p:nvPicPr>
        <p:blipFill rotWithShape="1">
          <a:blip r:embed="rId3">
            <a:alphaModFix/>
          </a:blip>
          <a:srcRect/>
          <a:stretch/>
        </p:blipFill>
        <p:spPr>
          <a:xfrm>
            <a:off x="1766888" y="3480825"/>
            <a:ext cx="5610225" cy="1504950"/>
          </a:xfrm>
          <a:prstGeom prst="rect">
            <a:avLst/>
          </a:prstGeom>
          <a:noFill/>
          <a:ln>
            <a:noFill/>
          </a:ln>
        </p:spPr>
      </p:pic>
      <p:sp>
        <p:nvSpPr>
          <p:cNvPr id="331" name="Google Shape;331;p38"/>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Example of the Framework</a:t>
            </a:r>
            <a:endParaRPr b="1"/>
          </a:p>
        </p:txBody>
      </p:sp>
      <p:sp>
        <p:nvSpPr>
          <p:cNvPr id="337" name="Google Shape;337;p39"/>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lnSpcReduction="10000"/>
          </a:bodyPr>
          <a:lstStyle/>
          <a:p>
            <a:pPr marL="457200" lvl="0" indent="-355600" algn="l" rtl="0">
              <a:lnSpc>
                <a:spcPct val="115000"/>
              </a:lnSpc>
              <a:spcBef>
                <a:spcPts val="0"/>
              </a:spcBef>
              <a:spcAft>
                <a:spcPts val="0"/>
              </a:spcAft>
              <a:buSzPts val="2000"/>
              <a:buChar char="●"/>
            </a:pPr>
            <a:r>
              <a:rPr lang="en"/>
              <a:t>Create a Model</a:t>
            </a:r>
            <a:endParaRPr/>
          </a:p>
          <a:p>
            <a:pPr marL="914400" lvl="1" indent="-330200" algn="l" rtl="0">
              <a:lnSpc>
                <a:spcPct val="115000"/>
              </a:lnSpc>
              <a:spcBef>
                <a:spcPts val="0"/>
              </a:spcBef>
              <a:spcAft>
                <a:spcPts val="0"/>
              </a:spcAft>
              <a:buSzPts val="1600"/>
              <a:buChar char="○"/>
            </a:pPr>
            <a:r>
              <a:rPr lang="en"/>
              <a:t>Define a flexible program whose behavior is determined by a number of parameters.</a:t>
            </a:r>
            <a:endParaRPr/>
          </a:p>
          <a:p>
            <a:pPr marL="914400" lvl="1" indent="-330200" algn="l" rtl="0">
              <a:lnSpc>
                <a:spcPct val="115000"/>
              </a:lnSpc>
              <a:spcBef>
                <a:spcPts val="0"/>
              </a:spcBef>
              <a:spcAft>
                <a:spcPts val="0"/>
              </a:spcAft>
              <a:buSzPts val="1600"/>
              <a:buChar char="○"/>
            </a:pPr>
            <a:r>
              <a:rPr lang="en"/>
              <a:t>To determine the best possible set of parameters, use the data. The parameters should improve the performance of the program with respect to some measure of performance on the task of interest.</a:t>
            </a:r>
            <a:endParaRPr/>
          </a:p>
          <a:p>
            <a:pPr marL="914400" lvl="1" indent="-330200" algn="l" rtl="0">
              <a:lnSpc>
                <a:spcPct val="115000"/>
              </a:lnSpc>
              <a:spcBef>
                <a:spcPts val="0"/>
              </a:spcBef>
              <a:spcAft>
                <a:spcPts val="0"/>
              </a:spcAft>
              <a:buSzPts val="1600"/>
              <a:buChar char="○"/>
            </a:pPr>
            <a:r>
              <a:rPr lang="en"/>
              <a:t>After fixing the parameters, we call the program a model.</a:t>
            </a:r>
            <a:endParaRPr/>
          </a:p>
          <a:p>
            <a:pPr marL="1371600" lvl="2" indent="-330200" algn="l" rtl="0">
              <a:lnSpc>
                <a:spcPct val="115000"/>
              </a:lnSpc>
              <a:spcBef>
                <a:spcPts val="0"/>
              </a:spcBef>
              <a:spcAft>
                <a:spcPts val="0"/>
              </a:spcAft>
              <a:buSzPts val="1600"/>
              <a:buChar char="■"/>
            </a:pPr>
            <a:r>
              <a:rPr lang="en"/>
              <a:t>Eg: The model receives a snippet of audio as input, and the model generates a selection among yes, no as output.</a:t>
            </a:r>
            <a:endParaRPr/>
          </a:p>
          <a:p>
            <a:pPr marL="914400" lvl="1" indent="-330200" algn="l" rtl="0">
              <a:lnSpc>
                <a:spcPct val="115000"/>
              </a:lnSpc>
              <a:spcBef>
                <a:spcPts val="0"/>
              </a:spcBef>
              <a:spcAft>
                <a:spcPts val="0"/>
              </a:spcAft>
              <a:buSzPts val="1600"/>
              <a:buChar char="○"/>
            </a:pPr>
            <a:r>
              <a:rPr lang="en"/>
              <a:t>The set of all distinct programs (input-output mappings) that we can produce just by manipulating the parameters is called a family of models.</a:t>
            </a:r>
            <a:endParaRPr/>
          </a:p>
          <a:p>
            <a:pPr marL="1371600" lvl="2" indent="-330200" algn="l" rtl="0">
              <a:lnSpc>
                <a:spcPct val="115000"/>
              </a:lnSpc>
              <a:spcBef>
                <a:spcPts val="0"/>
              </a:spcBef>
              <a:spcAft>
                <a:spcPts val="0"/>
              </a:spcAft>
              <a:buSzPts val="1600"/>
              <a:buChar char="■"/>
            </a:pPr>
            <a:r>
              <a:rPr lang="en"/>
              <a:t>Eg: We expect that the same model family should be suitable for ”Alexa” recognition and ”Hey Siri” recognition because they seem, intuitively, to be similar tasks.</a:t>
            </a:r>
            <a:endParaRPr/>
          </a:p>
        </p:txBody>
      </p:sp>
      <p:sp>
        <p:nvSpPr>
          <p:cNvPr id="338" name="Google Shape;338;p39"/>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4"/>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What we Learn…. (Module Structure)</a:t>
            </a:r>
            <a:endParaRPr b="1"/>
          </a:p>
        </p:txBody>
      </p:sp>
      <p:sp>
        <p:nvSpPr>
          <p:cNvPr id="87" name="Google Shape;87;p4"/>
          <p:cNvSpPr txBox="1">
            <a:spLocks noGrp="1"/>
          </p:cNvSpPr>
          <p:nvPr>
            <p:ph type="body" idx="1"/>
          </p:nvPr>
        </p:nvSpPr>
        <p:spPr>
          <a:xfrm>
            <a:off x="311700" y="1104282"/>
            <a:ext cx="8520600" cy="3706951"/>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AutoNum type="arabicPeriod"/>
            </a:pPr>
            <a:r>
              <a:rPr lang="en"/>
              <a:t>Fundamentals of Neural Network</a:t>
            </a:r>
            <a:endParaRPr/>
          </a:p>
          <a:p>
            <a:pPr marL="457200" lvl="0" indent="-355600" algn="l" rtl="0">
              <a:lnSpc>
                <a:spcPct val="115000"/>
              </a:lnSpc>
              <a:spcBef>
                <a:spcPts val="0"/>
              </a:spcBef>
              <a:spcAft>
                <a:spcPts val="0"/>
              </a:spcAft>
              <a:buSzPts val="2000"/>
              <a:buAutoNum type="arabicPeriod"/>
            </a:pPr>
            <a:r>
              <a:rPr lang="en"/>
              <a:t>Multilayer Perceptron</a:t>
            </a:r>
            <a:endParaRPr/>
          </a:p>
          <a:p>
            <a:pPr marL="457200" lvl="0" indent="-355600" algn="l" rtl="0">
              <a:lnSpc>
                <a:spcPct val="115000"/>
              </a:lnSpc>
              <a:spcBef>
                <a:spcPts val="0"/>
              </a:spcBef>
              <a:spcAft>
                <a:spcPts val="0"/>
              </a:spcAft>
              <a:buSzPts val="2000"/>
              <a:buAutoNum type="arabicPeriod"/>
            </a:pPr>
            <a:r>
              <a:rPr lang="en"/>
              <a:t>Deep Feedforward Neural Network</a:t>
            </a:r>
            <a:endParaRPr/>
          </a:p>
          <a:p>
            <a:pPr marL="457200" lvl="0" indent="-355600" algn="l" rtl="0">
              <a:lnSpc>
                <a:spcPct val="115000"/>
              </a:lnSpc>
              <a:spcBef>
                <a:spcPts val="0"/>
              </a:spcBef>
              <a:spcAft>
                <a:spcPts val="0"/>
              </a:spcAft>
              <a:buSzPts val="2000"/>
              <a:buAutoNum type="arabicPeriod"/>
            </a:pPr>
            <a:r>
              <a:rPr lang="en"/>
              <a:t>Improve the DNN performance by Optimization and Regularization</a:t>
            </a:r>
            <a:endParaRPr/>
          </a:p>
          <a:p>
            <a:pPr marL="457200" lvl="0" indent="-355600" algn="l" rtl="0">
              <a:lnSpc>
                <a:spcPct val="115000"/>
              </a:lnSpc>
              <a:spcBef>
                <a:spcPts val="0"/>
              </a:spcBef>
              <a:spcAft>
                <a:spcPts val="0"/>
              </a:spcAft>
              <a:buSzPts val="2000"/>
              <a:buAutoNum type="arabicPeriod"/>
            </a:pPr>
            <a:r>
              <a:rPr lang="en"/>
              <a:t>Convolutional Neural Networks</a:t>
            </a:r>
            <a:endParaRPr/>
          </a:p>
          <a:p>
            <a:pPr marL="457200" lvl="0" indent="-355600" algn="l" rtl="0">
              <a:lnSpc>
                <a:spcPct val="115000"/>
              </a:lnSpc>
              <a:spcBef>
                <a:spcPts val="0"/>
              </a:spcBef>
              <a:spcAft>
                <a:spcPts val="0"/>
              </a:spcAft>
              <a:buSzPts val="2000"/>
              <a:buAutoNum type="arabicPeriod"/>
            </a:pPr>
            <a:r>
              <a:rPr lang="en"/>
              <a:t>Sequence Models</a:t>
            </a:r>
            <a:endParaRPr/>
          </a:p>
          <a:p>
            <a:pPr marL="457200" lvl="0" indent="-355600" algn="l" rtl="0">
              <a:lnSpc>
                <a:spcPct val="115000"/>
              </a:lnSpc>
              <a:spcBef>
                <a:spcPts val="0"/>
              </a:spcBef>
              <a:spcAft>
                <a:spcPts val="0"/>
              </a:spcAft>
              <a:buSzPts val="2000"/>
              <a:buAutoNum type="arabicPeriod"/>
            </a:pPr>
            <a:r>
              <a:rPr lang="en"/>
              <a:t>Attention Mechanism</a:t>
            </a:r>
            <a:endParaRPr/>
          </a:p>
          <a:p>
            <a:pPr marL="457200" lvl="0" indent="-355600" algn="l" rtl="0">
              <a:lnSpc>
                <a:spcPct val="115000"/>
              </a:lnSpc>
              <a:spcBef>
                <a:spcPts val="0"/>
              </a:spcBef>
              <a:spcAft>
                <a:spcPts val="0"/>
              </a:spcAft>
              <a:buSzPts val="2000"/>
              <a:buAutoNum type="arabicPeriod"/>
            </a:pPr>
            <a:r>
              <a:rPr lang="en"/>
              <a:t>Neural Network Search</a:t>
            </a:r>
            <a:endParaRPr/>
          </a:p>
          <a:p>
            <a:pPr marL="457200" lvl="0" indent="-355600" algn="l" rtl="0">
              <a:lnSpc>
                <a:spcPct val="115000"/>
              </a:lnSpc>
              <a:spcBef>
                <a:spcPts val="0"/>
              </a:spcBef>
              <a:spcAft>
                <a:spcPts val="0"/>
              </a:spcAft>
              <a:buSzPts val="2000"/>
              <a:buAutoNum type="arabicPeriod"/>
            </a:pPr>
            <a:r>
              <a:rPr lang="en"/>
              <a:t>Time series Modelling and Forecasting</a:t>
            </a:r>
            <a:endParaRPr/>
          </a:p>
          <a:p>
            <a:pPr marL="457200" lvl="0" indent="-355600" algn="l" rtl="0">
              <a:lnSpc>
                <a:spcPct val="115000"/>
              </a:lnSpc>
              <a:spcBef>
                <a:spcPts val="0"/>
              </a:spcBef>
              <a:spcAft>
                <a:spcPts val="0"/>
              </a:spcAft>
              <a:buSzPts val="2000"/>
              <a:buAutoNum type="arabicPeriod"/>
            </a:pPr>
            <a:r>
              <a:rPr lang="en"/>
              <a:t>Other Learning Techniques</a:t>
            </a:r>
            <a:endParaRPr/>
          </a:p>
        </p:txBody>
      </p:sp>
      <p:sp>
        <p:nvSpPr>
          <p:cNvPr id="88" name="Google Shape;88;p4"/>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0"/>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Example of the Framework</a:t>
            </a:r>
            <a:endParaRPr b="1"/>
          </a:p>
        </p:txBody>
      </p:sp>
      <p:sp>
        <p:nvSpPr>
          <p:cNvPr id="344" name="Google Shape;344;p40"/>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The meta-program that uses our dataset to choose the parameters is called a learning algorithm.</a:t>
            </a:r>
            <a:endParaRPr/>
          </a:p>
          <a:p>
            <a:pPr marL="457200" lvl="0" indent="-355600" algn="l" rtl="0">
              <a:lnSpc>
                <a:spcPct val="115000"/>
              </a:lnSpc>
              <a:spcBef>
                <a:spcPts val="0"/>
              </a:spcBef>
              <a:spcAft>
                <a:spcPts val="0"/>
              </a:spcAft>
              <a:buSzPts val="2000"/>
              <a:buChar char="●"/>
            </a:pPr>
            <a:r>
              <a:rPr lang="en"/>
              <a:t>In machine learning, the learning is the process by which we discover the right setting of the parameter coercing the desired behavior from our model.</a:t>
            </a:r>
            <a:endParaRPr/>
          </a:p>
          <a:p>
            <a:pPr marL="457200" lvl="0" indent="-355600" algn="l" rtl="0">
              <a:lnSpc>
                <a:spcPct val="115000"/>
              </a:lnSpc>
              <a:spcBef>
                <a:spcPts val="0"/>
              </a:spcBef>
              <a:spcAft>
                <a:spcPts val="0"/>
              </a:spcAft>
              <a:buSzPts val="2000"/>
              <a:buChar char="●"/>
            </a:pPr>
            <a:r>
              <a:rPr lang="en"/>
              <a:t>Train the model with </a:t>
            </a:r>
            <a:endParaRPr/>
          </a:p>
          <a:p>
            <a:pPr marL="457200" lvl="0" indent="0" algn="l" rtl="0">
              <a:lnSpc>
                <a:spcPct val="115000"/>
              </a:lnSpc>
              <a:spcBef>
                <a:spcPts val="1200"/>
              </a:spcBef>
              <a:spcAft>
                <a:spcPts val="0"/>
              </a:spcAft>
              <a:buSzPts val="2000"/>
              <a:buNone/>
            </a:pPr>
            <a:r>
              <a:rPr lang="en"/>
              <a:t>data.</a:t>
            </a:r>
            <a:endParaRPr/>
          </a:p>
          <a:p>
            <a:pPr marL="0" lvl="0" indent="0" algn="l" rtl="0">
              <a:lnSpc>
                <a:spcPct val="115000"/>
              </a:lnSpc>
              <a:spcBef>
                <a:spcPts val="1200"/>
              </a:spcBef>
              <a:spcAft>
                <a:spcPts val="1200"/>
              </a:spcAft>
              <a:buSzPts val="2000"/>
              <a:buNone/>
            </a:pPr>
            <a:endParaRPr/>
          </a:p>
        </p:txBody>
      </p:sp>
      <p:pic>
        <p:nvPicPr>
          <p:cNvPr id="345" name="Google Shape;345;p40"/>
          <p:cNvPicPr preferRelativeResize="0"/>
          <p:nvPr/>
        </p:nvPicPr>
        <p:blipFill rotWithShape="1">
          <a:blip r:embed="rId3">
            <a:alphaModFix/>
          </a:blip>
          <a:srcRect/>
          <a:stretch/>
        </p:blipFill>
        <p:spPr>
          <a:xfrm>
            <a:off x="3360388" y="2652950"/>
            <a:ext cx="5166426" cy="2082225"/>
          </a:xfrm>
          <a:prstGeom prst="rect">
            <a:avLst/>
          </a:prstGeom>
          <a:noFill/>
          <a:ln>
            <a:noFill/>
          </a:ln>
        </p:spPr>
      </p:pic>
      <p:sp>
        <p:nvSpPr>
          <p:cNvPr id="346" name="Google Shape;346;p40"/>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11111"/>
              <a:buNone/>
            </a:pPr>
            <a:r>
              <a:rPr lang="en"/>
              <a:t>Reading from TB Dive into Deep Learning</a:t>
            </a:r>
            <a:endParaRPr/>
          </a:p>
          <a:p>
            <a:pPr marL="457200" lvl="0" indent="-434340" algn="l" rtl="0">
              <a:lnSpc>
                <a:spcPct val="100000"/>
              </a:lnSpc>
              <a:spcBef>
                <a:spcPts val="0"/>
              </a:spcBef>
              <a:spcAft>
                <a:spcPts val="0"/>
              </a:spcAft>
              <a:buSzPct val="100000"/>
              <a:buChar char="●"/>
            </a:pPr>
            <a:r>
              <a:rPr lang="en" sz="3100"/>
              <a:t>Chapter 1 </a:t>
            </a:r>
            <a:endParaRPr sz="3100"/>
          </a:p>
          <a:p>
            <a:pPr marL="457200" lvl="0" indent="-434340" algn="l" rtl="0">
              <a:lnSpc>
                <a:spcPct val="100000"/>
              </a:lnSpc>
              <a:spcBef>
                <a:spcPts val="0"/>
              </a:spcBef>
              <a:spcAft>
                <a:spcPts val="0"/>
              </a:spcAft>
              <a:buSzPct val="100000"/>
              <a:buChar char="●"/>
            </a:pPr>
            <a:r>
              <a:rPr lang="en" sz="3100"/>
              <a:t>Chapter 2 for Python Prelims, Linear Algebra, Calculus, Probability</a:t>
            </a:r>
            <a:endParaRPr sz="3100"/>
          </a:p>
        </p:txBody>
      </p:sp>
      <p:sp>
        <p:nvSpPr>
          <p:cNvPr id="352" name="Google Shape;35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Artificial Neural Network</a:t>
            </a:r>
            <a:endParaRPr b="1"/>
          </a:p>
        </p:txBody>
      </p:sp>
      <p:sp>
        <p:nvSpPr>
          <p:cNvPr id="358" name="Google Shape;358;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What are Neural Networks?</a:t>
            </a:r>
            <a:endParaRPr b="1"/>
          </a:p>
        </p:txBody>
      </p:sp>
      <p:pic>
        <p:nvPicPr>
          <p:cNvPr id="364" name="Google Shape;364;p43"/>
          <p:cNvPicPr preferRelativeResize="0"/>
          <p:nvPr/>
        </p:nvPicPr>
        <p:blipFill rotWithShape="1">
          <a:blip r:embed="rId3">
            <a:alphaModFix/>
          </a:blip>
          <a:srcRect/>
          <a:stretch/>
        </p:blipFill>
        <p:spPr>
          <a:xfrm>
            <a:off x="1662750" y="1022469"/>
            <a:ext cx="5642298" cy="3853275"/>
          </a:xfrm>
          <a:prstGeom prst="rect">
            <a:avLst/>
          </a:prstGeom>
          <a:noFill/>
          <a:ln>
            <a:noFill/>
          </a:ln>
        </p:spPr>
      </p:pic>
      <p:sp>
        <p:nvSpPr>
          <p:cNvPr id="365" name="Google Shape;365;p43"/>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4"/>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What are Neural Networks?</a:t>
            </a:r>
            <a:endParaRPr b="1"/>
          </a:p>
        </p:txBody>
      </p:sp>
      <p:sp>
        <p:nvSpPr>
          <p:cNvPr id="371" name="Google Shape;371;p44"/>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fontScale="92500" lnSpcReduction="20000"/>
          </a:bodyPr>
          <a:lstStyle/>
          <a:p>
            <a:pPr marL="457200" lvl="0" indent="-346075" algn="l" rtl="0">
              <a:lnSpc>
                <a:spcPct val="115000"/>
              </a:lnSpc>
              <a:spcBef>
                <a:spcPts val="0"/>
              </a:spcBef>
              <a:spcAft>
                <a:spcPts val="0"/>
              </a:spcAft>
              <a:buSzPct val="100000"/>
              <a:buChar char="●"/>
            </a:pPr>
            <a:r>
              <a:rPr lang="en"/>
              <a:t>It begins with human brain.</a:t>
            </a:r>
            <a:endParaRPr/>
          </a:p>
          <a:p>
            <a:pPr marL="0" lvl="0" indent="0" algn="l" rtl="0">
              <a:lnSpc>
                <a:spcPct val="115000"/>
              </a:lnSpc>
              <a:spcBef>
                <a:spcPts val="1200"/>
              </a:spcBef>
              <a:spcAft>
                <a:spcPts val="0"/>
              </a:spcAft>
              <a:buSzPct val="108108"/>
              <a:buNone/>
            </a:pPr>
            <a:endParaRPr/>
          </a:p>
          <a:p>
            <a:pPr marL="0" lvl="0" indent="0" algn="l" rtl="0">
              <a:lnSpc>
                <a:spcPct val="115000"/>
              </a:lnSpc>
              <a:spcBef>
                <a:spcPts val="1200"/>
              </a:spcBef>
              <a:spcAft>
                <a:spcPts val="0"/>
              </a:spcAft>
              <a:buSzPct val="108108"/>
              <a:buNone/>
            </a:pPr>
            <a:endParaRPr/>
          </a:p>
          <a:p>
            <a:pPr marL="0" lvl="0" indent="0" algn="l" rtl="0">
              <a:lnSpc>
                <a:spcPct val="115000"/>
              </a:lnSpc>
              <a:spcBef>
                <a:spcPts val="1200"/>
              </a:spcBef>
              <a:spcAft>
                <a:spcPts val="0"/>
              </a:spcAft>
              <a:buSzPct val="108108"/>
              <a:buNone/>
            </a:pPr>
            <a:endParaRPr/>
          </a:p>
          <a:p>
            <a:pPr marL="0" lvl="0" indent="0" algn="l" rtl="0">
              <a:lnSpc>
                <a:spcPct val="115000"/>
              </a:lnSpc>
              <a:spcBef>
                <a:spcPts val="1200"/>
              </a:spcBef>
              <a:spcAft>
                <a:spcPts val="0"/>
              </a:spcAft>
              <a:buSzPct val="108108"/>
              <a:buNone/>
            </a:pPr>
            <a:endParaRPr/>
          </a:p>
          <a:p>
            <a:pPr marL="0" lvl="0" indent="0" algn="l" rtl="0">
              <a:lnSpc>
                <a:spcPct val="115000"/>
              </a:lnSpc>
              <a:spcBef>
                <a:spcPts val="1200"/>
              </a:spcBef>
              <a:spcAft>
                <a:spcPts val="0"/>
              </a:spcAft>
              <a:buSzPct val="108108"/>
              <a:buNone/>
            </a:pPr>
            <a:endParaRPr/>
          </a:p>
          <a:p>
            <a:pPr marL="457200" lvl="0" indent="-346075" algn="l" rtl="0">
              <a:lnSpc>
                <a:spcPct val="115000"/>
              </a:lnSpc>
              <a:spcBef>
                <a:spcPts val="1200"/>
              </a:spcBef>
              <a:spcAft>
                <a:spcPts val="0"/>
              </a:spcAft>
              <a:buSzPct val="100000"/>
              <a:buChar char="●"/>
            </a:pPr>
            <a:r>
              <a:rPr lang="en"/>
              <a:t>Humans learn, solve problems, recognize patterns, create, think deeply about something, meditate and many many more.....</a:t>
            </a:r>
            <a:endParaRPr/>
          </a:p>
          <a:p>
            <a:pPr marL="457200" lvl="0" indent="-346075" algn="l" rtl="0">
              <a:lnSpc>
                <a:spcPct val="115000"/>
              </a:lnSpc>
              <a:spcBef>
                <a:spcPts val="0"/>
              </a:spcBef>
              <a:spcAft>
                <a:spcPts val="0"/>
              </a:spcAft>
              <a:buSzPct val="100000"/>
              <a:buChar char="●"/>
            </a:pPr>
            <a:r>
              <a:rPr lang="en"/>
              <a:t>Humans learn through </a:t>
            </a:r>
            <a:r>
              <a:rPr lang="en" b="1"/>
              <a:t>association</a:t>
            </a:r>
            <a:r>
              <a:rPr lang="en"/>
              <a:t>. [Refer to Associationism for more details.]</a:t>
            </a:r>
            <a:endParaRPr/>
          </a:p>
        </p:txBody>
      </p:sp>
      <p:pic>
        <p:nvPicPr>
          <p:cNvPr id="372" name="Google Shape;372;p44"/>
          <p:cNvPicPr preferRelativeResize="0"/>
          <p:nvPr/>
        </p:nvPicPr>
        <p:blipFill rotWithShape="1">
          <a:blip r:embed="rId3">
            <a:alphaModFix/>
          </a:blip>
          <a:srcRect/>
          <a:stretch/>
        </p:blipFill>
        <p:spPr>
          <a:xfrm>
            <a:off x="3833636" y="1110874"/>
            <a:ext cx="3920875" cy="2335650"/>
          </a:xfrm>
          <a:prstGeom prst="rect">
            <a:avLst/>
          </a:prstGeom>
          <a:noFill/>
          <a:ln>
            <a:noFill/>
          </a:ln>
        </p:spPr>
      </p:pic>
      <p:sp>
        <p:nvSpPr>
          <p:cNvPr id="373" name="Google Shape;373;p44"/>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Observation: The Brain</a:t>
            </a:r>
            <a:endParaRPr b="1"/>
          </a:p>
        </p:txBody>
      </p:sp>
      <p:sp>
        <p:nvSpPr>
          <p:cNvPr id="379" name="Google Shape;379;p45"/>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The brain is a mass of interconnected neurons.</a:t>
            </a:r>
            <a:endParaRPr/>
          </a:p>
          <a:p>
            <a:pPr marL="457200" lvl="0" indent="-355600" algn="l" rtl="0">
              <a:lnSpc>
                <a:spcPct val="115000"/>
              </a:lnSpc>
              <a:spcBef>
                <a:spcPts val="0"/>
              </a:spcBef>
              <a:spcAft>
                <a:spcPts val="0"/>
              </a:spcAft>
              <a:buSzPts val="2000"/>
              <a:buChar char="●"/>
            </a:pPr>
            <a:r>
              <a:rPr lang="en"/>
              <a:t>Number of neurons is approximately 10^(10).</a:t>
            </a:r>
            <a:endParaRPr/>
          </a:p>
          <a:p>
            <a:pPr marL="457200" lvl="0" indent="-355600" algn="l" rtl="0">
              <a:lnSpc>
                <a:spcPct val="115000"/>
              </a:lnSpc>
              <a:spcBef>
                <a:spcPts val="0"/>
              </a:spcBef>
              <a:spcAft>
                <a:spcPts val="0"/>
              </a:spcAft>
              <a:buSzPts val="2000"/>
              <a:buChar char="●"/>
            </a:pPr>
            <a:r>
              <a:rPr lang="en"/>
              <a:t>Connections per neuron is approximately 10^(4 to 5).</a:t>
            </a:r>
            <a:endParaRPr/>
          </a:p>
          <a:p>
            <a:pPr marL="457200" lvl="0" indent="-355600" algn="l" rtl="0">
              <a:lnSpc>
                <a:spcPct val="115000"/>
              </a:lnSpc>
              <a:spcBef>
                <a:spcPts val="0"/>
              </a:spcBef>
              <a:spcAft>
                <a:spcPts val="0"/>
              </a:spcAft>
              <a:buSzPts val="2000"/>
              <a:buChar char="●"/>
            </a:pPr>
            <a:r>
              <a:rPr lang="en"/>
              <a:t>Neuron switching time is approximately 0.001 second.</a:t>
            </a:r>
            <a:endParaRPr/>
          </a:p>
          <a:p>
            <a:pPr marL="457200" lvl="0" indent="-355600" algn="l" rtl="0">
              <a:lnSpc>
                <a:spcPct val="115000"/>
              </a:lnSpc>
              <a:spcBef>
                <a:spcPts val="0"/>
              </a:spcBef>
              <a:spcAft>
                <a:spcPts val="0"/>
              </a:spcAft>
              <a:buSzPts val="2000"/>
              <a:buChar char="●"/>
            </a:pPr>
            <a:r>
              <a:rPr lang="en"/>
              <a:t>Scene recognition time is  1 second.</a:t>
            </a:r>
            <a:endParaRPr/>
          </a:p>
          <a:p>
            <a:pPr marL="457200" lvl="0" indent="-355600" algn="l" rtl="0">
              <a:lnSpc>
                <a:spcPct val="115000"/>
              </a:lnSpc>
              <a:spcBef>
                <a:spcPts val="0"/>
              </a:spcBef>
              <a:spcAft>
                <a:spcPts val="0"/>
              </a:spcAft>
              <a:buSzPts val="2000"/>
              <a:buChar char="●"/>
            </a:pPr>
            <a:r>
              <a:rPr lang="en"/>
              <a:t>100 inference steps doesn't seem like enough. Lot of parallel computation. </a:t>
            </a:r>
            <a:endParaRPr/>
          </a:p>
        </p:txBody>
      </p:sp>
      <p:pic>
        <p:nvPicPr>
          <p:cNvPr id="380" name="Google Shape;380;p45"/>
          <p:cNvPicPr preferRelativeResize="0"/>
          <p:nvPr/>
        </p:nvPicPr>
        <p:blipFill rotWithShape="1">
          <a:blip r:embed="rId3">
            <a:alphaModFix/>
          </a:blip>
          <a:srcRect/>
          <a:stretch/>
        </p:blipFill>
        <p:spPr>
          <a:xfrm>
            <a:off x="3353900" y="3156550"/>
            <a:ext cx="2887875" cy="1757850"/>
          </a:xfrm>
          <a:prstGeom prst="rect">
            <a:avLst/>
          </a:prstGeom>
          <a:noFill/>
          <a:ln>
            <a:noFill/>
          </a:ln>
        </p:spPr>
      </p:pic>
      <p:sp>
        <p:nvSpPr>
          <p:cNvPr id="381" name="Google Shape;381;p45"/>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6"/>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Brain: Interconnected Neurons</a:t>
            </a:r>
            <a:endParaRPr b="1"/>
          </a:p>
        </p:txBody>
      </p:sp>
      <p:sp>
        <p:nvSpPr>
          <p:cNvPr id="387" name="Google Shape;387;p46"/>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Many neurons connect in to each neuron.</a:t>
            </a:r>
            <a:endParaRPr/>
          </a:p>
          <a:p>
            <a:pPr marL="457200" lvl="0" indent="-355600" algn="l" rtl="0">
              <a:lnSpc>
                <a:spcPct val="115000"/>
              </a:lnSpc>
              <a:spcBef>
                <a:spcPts val="0"/>
              </a:spcBef>
              <a:spcAft>
                <a:spcPts val="0"/>
              </a:spcAft>
              <a:buSzPts val="2000"/>
              <a:buChar char="●"/>
            </a:pPr>
            <a:r>
              <a:rPr lang="en"/>
              <a:t>Each neuron connects out to many neurons.</a:t>
            </a:r>
            <a:endParaRPr/>
          </a:p>
          <a:p>
            <a:pPr marL="0" lvl="0" indent="0" algn="l" rtl="0">
              <a:lnSpc>
                <a:spcPct val="115000"/>
              </a:lnSpc>
              <a:spcBef>
                <a:spcPts val="1200"/>
              </a:spcBef>
              <a:spcAft>
                <a:spcPts val="1200"/>
              </a:spcAft>
              <a:buSzPts val="2000"/>
              <a:buNone/>
            </a:pPr>
            <a:endParaRPr/>
          </a:p>
        </p:txBody>
      </p:sp>
      <p:pic>
        <p:nvPicPr>
          <p:cNvPr id="388" name="Google Shape;388;p46"/>
          <p:cNvPicPr preferRelativeResize="0"/>
          <p:nvPr/>
        </p:nvPicPr>
        <p:blipFill rotWithShape="1">
          <a:blip r:embed="rId3">
            <a:alphaModFix/>
          </a:blip>
          <a:srcRect/>
          <a:stretch/>
        </p:blipFill>
        <p:spPr>
          <a:xfrm>
            <a:off x="895350" y="1834000"/>
            <a:ext cx="7353300" cy="3028950"/>
          </a:xfrm>
          <a:prstGeom prst="rect">
            <a:avLst/>
          </a:prstGeom>
          <a:noFill/>
          <a:ln>
            <a:noFill/>
          </a:ln>
        </p:spPr>
      </p:pic>
      <p:sp>
        <p:nvSpPr>
          <p:cNvPr id="389" name="Google Shape;389;p46"/>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7"/>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Biological Neuron	</a:t>
            </a:r>
            <a:endParaRPr b="1"/>
          </a:p>
        </p:txBody>
      </p:sp>
      <p:pic>
        <p:nvPicPr>
          <p:cNvPr id="395" name="Google Shape;395;p47"/>
          <p:cNvPicPr preferRelativeResize="0"/>
          <p:nvPr/>
        </p:nvPicPr>
        <p:blipFill rotWithShape="1">
          <a:blip r:embed="rId3">
            <a:alphaModFix/>
          </a:blip>
          <a:srcRect/>
          <a:stretch/>
        </p:blipFill>
        <p:spPr>
          <a:xfrm>
            <a:off x="1524000" y="1150750"/>
            <a:ext cx="6096000" cy="3276600"/>
          </a:xfrm>
          <a:prstGeom prst="rect">
            <a:avLst/>
          </a:prstGeom>
          <a:noFill/>
          <a:ln>
            <a:noFill/>
          </a:ln>
        </p:spPr>
      </p:pic>
      <p:sp>
        <p:nvSpPr>
          <p:cNvPr id="396" name="Google Shape;396;p47"/>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Connectionist Machines</a:t>
            </a:r>
            <a:endParaRPr b="1"/>
          </a:p>
        </p:txBody>
      </p:sp>
      <p:sp>
        <p:nvSpPr>
          <p:cNvPr id="402" name="Google Shape;402;p48"/>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Network of processing elements, called artificial neural unit.</a:t>
            </a:r>
            <a:endParaRPr/>
          </a:p>
          <a:p>
            <a:pPr marL="457200" lvl="0" indent="-355600" algn="l" rtl="0">
              <a:lnSpc>
                <a:spcPct val="115000"/>
              </a:lnSpc>
              <a:spcBef>
                <a:spcPts val="0"/>
              </a:spcBef>
              <a:spcAft>
                <a:spcPts val="0"/>
              </a:spcAft>
              <a:buSzPts val="2000"/>
              <a:buChar char="●"/>
            </a:pPr>
            <a:r>
              <a:rPr lang="en"/>
              <a:t>The neurons are interconnected to form a network. </a:t>
            </a:r>
            <a:endParaRPr/>
          </a:p>
          <a:p>
            <a:pPr marL="457200" lvl="0" indent="-355600" algn="l" rtl="0">
              <a:lnSpc>
                <a:spcPct val="115000"/>
              </a:lnSpc>
              <a:spcBef>
                <a:spcPts val="0"/>
              </a:spcBef>
              <a:spcAft>
                <a:spcPts val="0"/>
              </a:spcAft>
              <a:buSzPts val="2000"/>
              <a:buChar char="●"/>
            </a:pPr>
            <a:r>
              <a:rPr lang="en"/>
              <a:t>All world knowledge is stored in the connections between these elements. </a:t>
            </a:r>
            <a:endParaRPr/>
          </a:p>
          <a:p>
            <a:pPr marL="457200" lvl="0" indent="-355600" algn="l" rtl="0">
              <a:lnSpc>
                <a:spcPct val="115000"/>
              </a:lnSpc>
              <a:spcBef>
                <a:spcPts val="0"/>
              </a:spcBef>
              <a:spcAft>
                <a:spcPts val="0"/>
              </a:spcAft>
              <a:buSzPts val="2000"/>
              <a:buChar char="●"/>
            </a:pPr>
            <a:r>
              <a:rPr lang="en"/>
              <a:t>Neural networks are connectionist machines.</a:t>
            </a:r>
            <a:endParaRPr/>
          </a:p>
          <a:p>
            <a:pPr marL="0" lvl="0" indent="0" algn="l" rtl="0">
              <a:lnSpc>
                <a:spcPct val="115000"/>
              </a:lnSpc>
              <a:spcBef>
                <a:spcPts val="1200"/>
              </a:spcBef>
              <a:spcAft>
                <a:spcPts val="1200"/>
              </a:spcAft>
              <a:buSzPts val="2000"/>
              <a:buNone/>
            </a:pPr>
            <a:endParaRPr/>
          </a:p>
        </p:txBody>
      </p:sp>
      <p:pic>
        <p:nvPicPr>
          <p:cNvPr id="403" name="Google Shape;403;p48"/>
          <p:cNvPicPr preferRelativeResize="0"/>
          <p:nvPr/>
        </p:nvPicPr>
        <p:blipFill rotWithShape="1">
          <a:blip r:embed="rId3">
            <a:alphaModFix/>
          </a:blip>
          <a:srcRect/>
          <a:stretch/>
        </p:blipFill>
        <p:spPr>
          <a:xfrm>
            <a:off x="5368775" y="2737450"/>
            <a:ext cx="3353875" cy="2102075"/>
          </a:xfrm>
          <a:prstGeom prst="rect">
            <a:avLst/>
          </a:prstGeom>
          <a:noFill/>
          <a:ln>
            <a:noFill/>
          </a:ln>
        </p:spPr>
      </p:pic>
      <p:sp>
        <p:nvSpPr>
          <p:cNvPr id="404" name="Google Shape;404;p48"/>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9"/>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What are Artificial Neurons?</a:t>
            </a:r>
            <a:endParaRPr b="1"/>
          </a:p>
        </p:txBody>
      </p:sp>
      <p:sp>
        <p:nvSpPr>
          <p:cNvPr id="410" name="Google Shape;410;p49"/>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Neuron is a processing element inspired by how the brain works.</a:t>
            </a:r>
            <a:endParaRPr/>
          </a:p>
          <a:p>
            <a:pPr marL="457200" lvl="0" indent="-355600" algn="l" rtl="0">
              <a:lnSpc>
                <a:spcPct val="115000"/>
              </a:lnSpc>
              <a:spcBef>
                <a:spcPts val="0"/>
              </a:spcBef>
              <a:spcAft>
                <a:spcPts val="0"/>
              </a:spcAft>
              <a:buSzPts val="2000"/>
              <a:buChar char="●"/>
            </a:pPr>
            <a:r>
              <a:rPr lang="en"/>
              <a:t>Similar to biological neuron, each artificial neuron will be do some computation. Each neuron is interconnected to other neurons. </a:t>
            </a:r>
            <a:endParaRPr/>
          </a:p>
          <a:p>
            <a:pPr marL="457200" lvl="0" indent="-355600" algn="l" rtl="0">
              <a:lnSpc>
                <a:spcPct val="115000"/>
              </a:lnSpc>
              <a:spcBef>
                <a:spcPts val="0"/>
              </a:spcBef>
              <a:spcAft>
                <a:spcPts val="0"/>
              </a:spcAft>
              <a:buSzPts val="2000"/>
              <a:buChar char="●"/>
            </a:pPr>
            <a:r>
              <a:rPr lang="en"/>
              <a:t>Similar to brain, the interconnections between neurons store the knowledge it learns. The knowledge is stored as parameters. </a:t>
            </a:r>
            <a:endParaRPr/>
          </a:p>
        </p:txBody>
      </p:sp>
      <p:pic>
        <p:nvPicPr>
          <p:cNvPr id="411" name="Google Shape;411;p49"/>
          <p:cNvPicPr preferRelativeResize="0"/>
          <p:nvPr/>
        </p:nvPicPr>
        <p:blipFill rotWithShape="1">
          <a:blip r:embed="rId3">
            <a:alphaModFix/>
          </a:blip>
          <a:srcRect/>
          <a:stretch/>
        </p:blipFill>
        <p:spPr>
          <a:xfrm>
            <a:off x="2981881" y="2712638"/>
            <a:ext cx="3105150" cy="1857375"/>
          </a:xfrm>
          <a:prstGeom prst="rect">
            <a:avLst/>
          </a:prstGeom>
          <a:noFill/>
          <a:ln>
            <a:noFill/>
          </a:ln>
        </p:spPr>
      </p:pic>
      <p:sp>
        <p:nvSpPr>
          <p:cNvPr id="412" name="Google Shape;412;p49"/>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5"/>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Books</a:t>
            </a:r>
            <a:endParaRPr b="1"/>
          </a:p>
        </p:txBody>
      </p:sp>
      <p:sp>
        <p:nvSpPr>
          <p:cNvPr id="94" name="Google Shape;94;p5"/>
          <p:cNvSpPr txBox="1">
            <a:spLocks noGrp="1"/>
          </p:cNvSpPr>
          <p:nvPr>
            <p:ph type="body" idx="1"/>
          </p:nvPr>
        </p:nvSpPr>
        <p:spPr>
          <a:xfrm>
            <a:off x="268613" y="1303157"/>
            <a:ext cx="8520600" cy="3300442"/>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2000"/>
              <a:buNone/>
            </a:pPr>
            <a:r>
              <a:rPr lang="en" b="1"/>
              <a:t>Textbook</a:t>
            </a:r>
            <a:endParaRPr b="1"/>
          </a:p>
          <a:p>
            <a:pPr marL="457200" lvl="0" indent="-355600" algn="l" rtl="0">
              <a:lnSpc>
                <a:spcPct val="115000"/>
              </a:lnSpc>
              <a:spcBef>
                <a:spcPts val="1200"/>
              </a:spcBef>
              <a:spcAft>
                <a:spcPts val="0"/>
              </a:spcAft>
              <a:buSzPts val="2000"/>
              <a:buChar char="●"/>
            </a:pPr>
            <a:r>
              <a:rPr lang="en"/>
              <a:t>Dive into Deep Learning by Aston Zhang, Zack C. Lipton, Mu Li, Alex J. Smola. </a:t>
            </a:r>
            <a:r>
              <a:rPr lang="en" u="sng">
                <a:solidFill>
                  <a:schemeClr val="hlink"/>
                </a:solidFill>
                <a:hlinkClick r:id="rId3"/>
              </a:rPr>
              <a:t>https://d2l.ai/chapter_introduction/index.html</a:t>
            </a:r>
            <a:endParaRPr/>
          </a:p>
          <a:p>
            <a:pPr marL="0" lvl="0" indent="0" algn="l" rtl="0">
              <a:lnSpc>
                <a:spcPct val="115000"/>
              </a:lnSpc>
              <a:spcBef>
                <a:spcPts val="1200"/>
              </a:spcBef>
              <a:spcAft>
                <a:spcPts val="0"/>
              </a:spcAft>
              <a:buSzPts val="2000"/>
              <a:buNone/>
            </a:pPr>
            <a:endParaRPr/>
          </a:p>
          <a:p>
            <a:pPr marL="0" lvl="0" indent="0" algn="l" rtl="0">
              <a:lnSpc>
                <a:spcPct val="115000"/>
              </a:lnSpc>
              <a:spcBef>
                <a:spcPts val="1200"/>
              </a:spcBef>
              <a:spcAft>
                <a:spcPts val="0"/>
              </a:spcAft>
              <a:buSzPts val="2000"/>
              <a:buNone/>
            </a:pPr>
            <a:r>
              <a:rPr lang="en" b="1"/>
              <a:t>Reference book</a:t>
            </a:r>
            <a:endParaRPr b="1"/>
          </a:p>
          <a:p>
            <a:pPr marL="457200" lvl="0" indent="-355600" algn="l" rtl="0">
              <a:lnSpc>
                <a:spcPct val="115000"/>
              </a:lnSpc>
              <a:spcBef>
                <a:spcPts val="1200"/>
              </a:spcBef>
              <a:spcAft>
                <a:spcPts val="0"/>
              </a:spcAft>
              <a:buSzPts val="2000"/>
              <a:buChar char="●"/>
            </a:pPr>
            <a:r>
              <a:rPr lang="en"/>
              <a:t>Deep Learning by Ian Goodfellow, Yoshua Bengio, Aaron Courville </a:t>
            </a:r>
            <a:r>
              <a:rPr lang="en" u="sng">
                <a:solidFill>
                  <a:schemeClr val="hlink"/>
                </a:solidFill>
                <a:hlinkClick r:id="rId4"/>
              </a:rPr>
              <a:t>https://www.deeplearningbook.org/</a:t>
            </a:r>
            <a:r>
              <a:rPr lang="en"/>
              <a:t>  </a:t>
            </a:r>
            <a:endParaRPr/>
          </a:p>
        </p:txBody>
      </p:sp>
      <p:sp>
        <p:nvSpPr>
          <p:cNvPr id="95" name="Google Shape;95;p5"/>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0"/>
          <p:cNvSpPr txBox="1">
            <a:spLocks noGrp="1"/>
          </p:cNvSpPr>
          <p:nvPr>
            <p:ph type="title"/>
          </p:nvPr>
        </p:nvSpPr>
        <p:spPr>
          <a:xfrm>
            <a:off x="74700" y="31257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Properties of  Artificial Neural Nets (ANNs)</a:t>
            </a:r>
            <a:endParaRPr b="1"/>
          </a:p>
        </p:txBody>
      </p:sp>
      <p:sp>
        <p:nvSpPr>
          <p:cNvPr id="418" name="Google Shape;418;p50"/>
          <p:cNvSpPr txBox="1">
            <a:spLocks noGrp="1"/>
          </p:cNvSpPr>
          <p:nvPr>
            <p:ph type="body" idx="1"/>
          </p:nvPr>
        </p:nvSpPr>
        <p:spPr>
          <a:xfrm>
            <a:off x="311700" y="1137684"/>
            <a:ext cx="8520600" cy="3776716"/>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Many neuron-like threshold switching units.</a:t>
            </a:r>
            <a:endParaRPr/>
          </a:p>
          <a:p>
            <a:pPr marL="457200" lvl="0" indent="-355600" algn="l" rtl="0">
              <a:lnSpc>
                <a:spcPct val="115000"/>
              </a:lnSpc>
              <a:spcBef>
                <a:spcPts val="0"/>
              </a:spcBef>
              <a:spcAft>
                <a:spcPts val="0"/>
              </a:spcAft>
              <a:buSzPts val="2000"/>
              <a:buChar char="●"/>
            </a:pPr>
            <a:r>
              <a:rPr lang="en"/>
              <a:t>Many weighted interconnections among units.</a:t>
            </a:r>
            <a:endParaRPr/>
          </a:p>
          <a:p>
            <a:pPr marL="457200" lvl="0" indent="-355600" algn="l" rtl="0">
              <a:lnSpc>
                <a:spcPct val="115000"/>
              </a:lnSpc>
              <a:spcBef>
                <a:spcPts val="0"/>
              </a:spcBef>
              <a:spcAft>
                <a:spcPts val="0"/>
              </a:spcAft>
              <a:buSzPts val="2000"/>
              <a:buChar char="●"/>
            </a:pPr>
            <a:r>
              <a:rPr lang="en"/>
              <a:t>Highly parallel, distributed process.</a:t>
            </a:r>
            <a:endParaRPr/>
          </a:p>
          <a:p>
            <a:pPr marL="457200" lvl="0" indent="-355600" algn="l" rtl="0">
              <a:lnSpc>
                <a:spcPct val="115000"/>
              </a:lnSpc>
              <a:spcBef>
                <a:spcPts val="0"/>
              </a:spcBef>
              <a:spcAft>
                <a:spcPts val="0"/>
              </a:spcAft>
              <a:buSzPts val="2000"/>
              <a:buChar char="●"/>
            </a:pPr>
            <a:r>
              <a:rPr lang="en"/>
              <a:t>Emphasis on tuning parameters or weights automatically.</a:t>
            </a:r>
            <a:endParaRPr/>
          </a:p>
          <a:p>
            <a:pPr marL="0" lvl="0" indent="0" algn="l" rtl="0">
              <a:lnSpc>
                <a:spcPct val="115000"/>
              </a:lnSpc>
              <a:spcBef>
                <a:spcPts val="1200"/>
              </a:spcBef>
              <a:spcAft>
                <a:spcPts val="1200"/>
              </a:spcAft>
              <a:buSzPts val="2000"/>
              <a:buNone/>
            </a:pPr>
            <a:endParaRPr/>
          </a:p>
        </p:txBody>
      </p:sp>
      <p:sp>
        <p:nvSpPr>
          <p:cNvPr id="419" name="Google Shape;419;p50"/>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1"/>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When to consider Neural Networks?</a:t>
            </a:r>
            <a:endParaRPr b="1"/>
          </a:p>
        </p:txBody>
      </p:sp>
      <p:sp>
        <p:nvSpPr>
          <p:cNvPr id="425" name="Google Shape;425;p51"/>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Input is high-dimensional discrete or real-valued (e.g. raw sensor input). </a:t>
            </a:r>
            <a:endParaRPr/>
          </a:p>
          <a:p>
            <a:pPr marL="457200" lvl="0" indent="-355600" algn="l" rtl="0">
              <a:lnSpc>
                <a:spcPct val="115000"/>
              </a:lnSpc>
              <a:spcBef>
                <a:spcPts val="0"/>
              </a:spcBef>
              <a:spcAft>
                <a:spcPts val="0"/>
              </a:spcAft>
              <a:buSzPts val="2000"/>
              <a:buChar char="●"/>
            </a:pPr>
            <a:r>
              <a:rPr lang="en"/>
              <a:t>Possibly noisy data. Data has lots of errors. </a:t>
            </a:r>
            <a:endParaRPr/>
          </a:p>
          <a:p>
            <a:pPr marL="457200" lvl="0" indent="-355600" algn="l" rtl="0">
              <a:lnSpc>
                <a:spcPct val="115000"/>
              </a:lnSpc>
              <a:spcBef>
                <a:spcPts val="0"/>
              </a:spcBef>
              <a:spcAft>
                <a:spcPts val="0"/>
              </a:spcAft>
              <a:buSzPts val="2000"/>
              <a:buChar char="●"/>
            </a:pPr>
            <a:r>
              <a:rPr lang="en"/>
              <a:t>Output is discrete or real valued or a vector of values.</a:t>
            </a:r>
            <a:endParaRPr/>
          </a:p>
          <a:p>
            <a:pPr marL="457200" lvl="0" indent="-355600" algn="l" rtl="0">
              <a:lnSpc>
                <a:spcPct val="115000"/>
              </a:lnSpc>
              <a:spcBef>
                <a:spcPts val="0"/>
              </a:spcBef>
              <a:spcAft>
                <a:spcPts val="0"/>
              </a:spcAft>
              <a:buSzPts val="2000"/>
              <a:buChar char="●"/>
            </a:pPr>
            <a:r>
              <a:rPr lang="en"/>
              <a:t>Form of target function is unknown. </a:t>
            </a:r>
            <a:endParaRPr/>
          </a:p>
          <a:p>
            <a:pPr marL="457200" lvl="0" indent="-355600" algn="l" rtl="0">
              <a:lnSpc>
                <a:spcPct val="115000"/>
              </a:lnSpc>
              <a:spcBef>
                <a:spcPts val="0"/>
              </a:spcBef>
              <a:spcAft>
                <a:spcPts val="0"/>
              </a:spcAft>
              <a:buSzPts val="2000"/>
              <a:buChar char="●"/>
            </a:pPr>
            <a:r>
              <a:rPr lang="en"/>
              <a:t>Human readability, in other words, explainability, of result is unimportant. </a:t>
            </a:r>
            <a:endParaRPr/>
          </a:p>
          <a:p>
            <a:pPr marL="457200" lvl="0" indent="-355600" algn="l" rtl="0">
              <a:lnSpc>
                <a:spcPct val="115000"/>
              </a:lnSpc>
              <a:spcBef>
                <a:spcPts val="0"/>
              </a:spcBef>
              <a:spcAft>
                <a:spcPts val="0"/>
              </a:spcAft>
              <a:buSzPts val="2000"/>
              <a:buChar char="●"/>
            </a:pPr>
            <a:r>
              <a:rPr lang="en"/>
              <a:t>Examples:</a:t>
            </a:r>
            <a:endParaRPr/>
          </a:p>
          <a:p>
            <a:pPr marL="914400" lvl="1" indent="-330200" algn="l" rtl="0">
              <a:lnSpc>
                <a:spcPct val="115000"/>
              </a:lnSpc>
              <a:spcBef>
                <a:spcPts val="0"/>
              </a:spcBef>
              <a:spcAft>
                <a:spcPts val="0"/>
              </a:spcAft>
              <a:buSzPts val="1600"/>
              <a:buChar char="○"/>
            </a:pPr>
            <a:r>
              <a:rPr lang="en"/>
              <a:t>Speech phoneme recognition </a:t>
            </a:r>
            <a:endParaRPr/>
          </a:p>
          <a:p>
            <a:pPr marL="914400" lvl="1" indent="-330200" algn="l" rtl="0">
              <a:lnSpc>
                <a:spcPct val="115000"/>
              </a:lnSpc>
              <a:spcBef>
                <a:spcPts val="0"/>
              </a:spcBef>
              <a:spcAft>
                <a:spcPts val="0"/>
              </a:spcAft>
              <a:buSzPts val="1600"/>
              <a:buChar char="○"/>
            </a:pPr>
            <a:r>
              <a:rPr lang="en"/>
              <a:t>Image classification</a:t>
            </a:r>
            <a:endParaRPr/>
          </a:p>
          <a:p>
            <a:pPr marL="914400" lvl="1" indent="-330200" algn="l" rtl="0">
              <a:lnSpc>
                <a:spcPct val="115000"/>
              </a:lnSpc>
              <a:spcBef>
                <a:spcPts val="0"/>
              </a:spcBef>
              <a:spcAft>
                <a:spcPts val="0"/>
              </a:spcAft>
              <a:buSzPts val="1600"/>
              <a:buChar char="○"/>
            </a:pPr>
            <a:r>
              <a:rPr lang="en"/>
              <a:t>Financial prediction</a:t>
            </a:r>
            <a:endParaRPr/>
          </a:p>
        </p:txBody>
      </p:sp>
      <p:sp>
        <p:nvSpPr>
          <p:cNvPr id="426" name="Google Shape;426;p51"/>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Perceptron</a:t>
            </a:r>
            <a:endParaRPr b="1"/>
          </a:p>
        </p:txBody>
      </p:sp>
      <p:sp>
        <p:nvSpPr>
          <p:cNvPr id="432" name="Google Shape;432;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3"/>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a:t>
            </a:r>
            <a:endParaRPr b="1"/>
          </a:p>
        </p:txBody>
      </p:sp>
      <p:sp>
        <p:nvSpPr>
          <p:cNvPr id="438" name="Google Shape;438;p53"/>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49250" algn="l" rtl="0">
              <a:lnSpc>
                <a:spcPct val="115000"/>
              </a:lnSpc>
              <a:spcBef>
                <a:spcPts val="0"/>
              </a:spcBef>
              <a:spcAft>
                <a:spcPts val="0"/>
              </a:spcAft>
              <a:buSzPts val="1900"/>
              <a:buChar char="●"/>
            </a:pPr>
            <a:r>
              <a:rPr lang="en" sz="1900">
                <a:highlight>
                  <a:schemeClr val="lt1"/>
                </a:highlight>
              </a:rPr>
              <a:t>One type of ANN system is based on a unit called a perceptron.</a:t>
            </a:r>
            <a:endParaRPr sz="1900">
              <a:highlight>
                <a:schemeClr val="lt1"/>
              </a:highlight>
            </a:endParaRPr>
          </a:p>
          <a:p>
            <a:pPr marL="457200" lvl="0" indent="-349250" algn="l" rtl="0">
              <a:lnSpc>
                <a:spcPct val="115000"/>
              </a:lnSpc>
              <a:spcBef>
                <a:spcPts val="0"/>
              </a:spcBef>
              <a:spcAft>
                <a:spcPts val="0"/>
              </a:spcAft>
              <a:buSzPts val="1900"/>
              <a:buChar char="●"/>
            </a:pPr>
            <a:r>
              <a:rPr lang="en" sz="1900" b="1">
                <a:highlight>
                  <a:schemeClr val="lt1"/>
                </a:highlight>
              </a:rPr>
              <a:t>A perceptron takes a vector of real-valued inputs, calculates a linear combination of these inputs, and then outputs a 1 if the result is greater than some threshold and -1 otherwise.</a:t>
            </a:r>
            <a:endParaRPr sz="1900">
              <a:highlight>
                <a:schemeClr val="lt1"/>
              </a:highlight>
            </a:endParaRPr>
          </a:p>
        </p:txBody>
      </p:sp>
      <p:pic>
        <p:nvPicPr>
          <p:cNvPr id="439" name="Google Shape;439;p53"/>
          <p:cNvPicPr preferRelativeResize="0"/>
          <p:nvPr/>
        </p:nvPicPr>
        <p:blipFill rotWithShape="1">
          <a:blip r:embed="rId3">
            <a:alphaModFix/>
          </a:blip>
          <a:srcRect/>
          <a:stretch/>
        </p:blipFill>
        <p:spPr>
          <a:xfrm>
            <a:off x="1157608" y="2349065"/>
            <a:ext cx="6828799" cy="2565325"/>
          </a:xfrm>
          <a:prstGeom prst="rect">
            <a:avLst/>
          </a:prstGeom>
          <a:noFill/>
          <a:ln>
            <a:noFill/>
          </a:ln>
        </p:spPr>
      </p:pic>
      <p:sp>
        <p:nvSpPr>
          <p:cNvPr id="440" name="Google Shape;440;p53"/>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4"/>
          <p:cNvSpPr txBox="1">
            <a:spLocks noGrp="1"/>
          </p:cNvSpPr>
          <p:nvPr>
            <p:ph type="title"/>
          </p:nvPr>
        </p:nvSpPr>
        <p:spPr>
          <a:xfrm>
            <a:off x="74700" y="303814"/>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Representing Logic Gates using Perceptron</a:t>
            </a:r>
            <a:endParaRPr b="1"/>
          </a:p>
        </p:txBody>
      </p:sp>
      <p:sp>
        <p:nvSpPr>
          <p:cNvPr id="446" name="Google Shape;446;p54"/>
          <p:cNvSpPr txBox="1">
            <a:spLocks noGrp="1"/>
          </p:cNvSpPr>
          <p:nvPr>
            <p:ph type="body" idx="1"/>
          </p:nvPr>
        </p:nvSpPr>
        <p:spPr>
          <a:xfrm>
            <a:off x="311700" y="1201270"/>
            <a:ext cx="8520600" cy="3713129"/>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Perceptron can represent all of the primitive Boolean functions AND, OR, NAND, and NOR – Linearly separable data</a:t>
            </a:r>
            <a:endParaRPr/>
          </a:p>
          <a:p>
            <a:pPr marL="457200" lvl="0" indent="-355600" algn="l" rtl="0">
              <a:lnSpc>
                <a:spcPct val="115000"/>
              </a:lnSpc>
              <a:spcBef>
                <a:spcPts val="0"/>
              </a:spcBef>
              <a:spcAft>
                <a:spcPts val="0"/>
              </a:spcAft>
              <a:buSzPts val="2000"/>
              <a:buChar char="●"/>
            </a:pPr>
            <a:r>
              <a:rPr lang="en"/>
              <a:t>some Boolean functions cannot be represented by a single perceptron, such as the XOR function – Linearly nonseparable data</a:t>
            </a:r>
            <a:endParaRPr/>
          </a:p>
          <a:p>
            <a:pPr marL="457200" lvl="0" indent="-355600" algn="l" rtl="0">
              <a:lnSpc>
                <a:spcPct val="115000"/>
              </a:lnSpc>
              <a:spcBef>
                <a:spcPts val="0"/>
              </a:spcBef>
              <a:spcAft>
                <a:spcPts val="0"/>
              </a:spcAft>
              <a:buSzPts val="2000"/>
              <a:buChar char="●"/>
            </a:pPr>
            <a:r>
              <a:rPr lang="en"/>
              <a:t>Perceptron learning rule finds a successful weight vector when the training examples are linearly separable, it can fail to converge if the examples are not linearly separable.</a:t>
            </a:r>
            <a:endParaRPr/>
          </a:p>
          <a:p>
            <a:pPr marL="457200" lvl="0" indent="0" algn="l" rtl="0">
              <a:lnSpc>
                <a:spcPct val="115000"/>
              </a:lnSpc>
              <a:spcBef>
                <a:spcPts val="1200"/>
              </a:spcBef>
              <a:spcAft>
                <a:spcPts val="1200"/>
              </a:spcAft>
              <a:buSzPts val="2000"/>
              <a:buNone/>
            </a:pPr>
            <a:endParaRPr/>
          </a:p>
        </p:txBody>
      </p:sp>
      <p:sp>
        <p:nvSpPr>
          <p:cNvPr id="447" name="Google Shape;447;p54"/>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5"/>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NOT Logic Gate</a:t>
            </a:r>
            <a:endParaRPr b="1"/>
          </a:p>
        </p:txBody>
      </p:sp>
      <p:sp>
        <p:nvSpPr>
          <p:cNvPr id="453" name="Google Shape;453;p55"/>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2000"/>
              <a:buNone/>
            </a:pPr>
            <a:r>
              <a:rPr lang="en"/>
              <a:t>Question:</a:t>
            </a:r>
            <a:endParaRPr/>
          </a:p>
          <a:p>
            <a:pPr marL="914400" lvl="0" indent="-355600" algn="l" rtl="0">
              <a:lnSpc>
                <a:spcPct val="115000"/>
              </a:lnSpc>
              <a:spcBef>
                <a:spcPts val="1200"/>
              </a:spcBef>
              <a:spcAft>
                <a:spcPts val="0"/>
              </a:spcAft>
              <a:buSzPts val="2000"/>
              <a:buChar char="●"/>
            </a:pPr>
            <a:r>
              <a:rPr lang="en"/>
              <a:t>How to represent NOT gate using a perceptron?</a:t>
            </a:r>
            <a:endParaRPr/>
          </a:p>
          <a:p>
            <a:pPr marL="914400" lvl="0" indent="-355600" algn="l" rtl="0">
              <a:lnSpc>
                <a:spcPct val="115000"/>
              </a:lnSpc>
              <a:spcBef>
                <a:spcPts val="0"/>
              </a:spcBef>
              <a:spcAft>
                <a:spcPts val="0"/>
              </a:spcAft>
              <a:buSzPts val="2000"/>
              <a:buChar char="●"/>
            </a:pPr>
            <a:r>
              <a:rPr lang="en"/>
              <a:t>What are the parameters for the NOT perceptron?</a:t>
            </a:r>
            <a:endParaRPr/>
          </a:p>
          <a:p>
            <a:pPr marL="914400" lvl="0" indent="-355600" algn="l" rtl="0">
              <a:lnSpc>
                <a:spcPct val="115000"/>
              </a:lnSpc>
              <a:spcBef>
                <a:spcPts val="0"/>
              </a:spcBef>
              <a:spcAft>
                <a:spcPts val="0"/>
              </a:spcAft>
              <a:buSzPts val="2000"/>
              <a:buChar char="●"/>
            </a:pPr>
            <a:r>
              <a:rPr lang="en"/>
              <a:t>Data is given below.</a:t>
            </a:r>
            <a:endParaRPr/>
          </a:p>
        </p:txBody>
      </p:sp>
      <p:pic>
        <p:nvPicPr>
          <p:cNvPr id="454" name="Google Shape;454;p55"/>
          <p:cNvPicPr preferRelativeResize="0"/>
          <p:nvPr/>
        </p:nvPicPr>
        <p:blipFill rotWithShape="1">
          <a:blip r:embed="rId3">
            <a:alphaModFix/>
          </a:blip>
          <a:srcRect t="56998"/>
          <a:stretch/>
        </p:blipFill>
        <p:spPr>
          <a:xfrm>
            <a:off x="6900" y="2948993"/>
            <a:ext cx="8324850" cy="1191925"/>
          </a:xfrm>
          <a:prstGeom prst="rect">
            <a:avLst/>
          </a:prstGeom>
          <a:noFill/>
          <a:ln>
            <a:noFill/>
          </a:ln>
        </p:spPr>
      </p:pic>
      <p:sp>
        <p:nvSpPr>
          <p:cNvPr id="455" name="Google Shape;455;p55"/>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6"/>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 for NOT gate</a:t>
            </a:r>
            <a:endParaRPr b="1"/>
          </a:p>
        </p:txBody>
      </p:sp>
      <p:pic>
        <p:nvPicPr>
          <p:cNvPr id="461" name="Google Shape;461;p56"/>
          <p:cNvPicPr preferRelativeResize="0"/>
          <p:nvPr/>
        </p:nvPicPr>
        <p:blipFill rotWithShape="1">
          <a:blip r:embed="rId3">
            <a:alphaModFix/>
          </a:blip>
          <a:srcRect/>
          <a:stretch/>
        </p:blipFill>
        <p:spPr>
          <a:xfrm>
            <a:off x="76200" y="1057500"/>
            <a:ext cx="8839201" cy="3795929"/>
          </a:xfrm>
          <a:prstGeom prst="rect">
            <a:avLst/>
          </a:prstGeom>
          <a:noFill/>
          <a:ln>
            <a:noFill/>
          </a:ln>
        </p:spPr>
      </p:pic>
      <p:sp>
        <p:nvSpPr>
          <p:cNvPr id="462" name="Google Shape;462;p56"/>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AND Logic Gate</a:t>
            </a:r>
            <a:endParaRPr b="1"/>
          </a:p>
        </p:txBody>
      </p:sp>
      <p:sp>
        <p:nvSpPr>
          <p:cNvPr id="468" name="Google Shape;468;p57"/>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2000"/>
              <a:buNone/>
            </a:pPr>
            <a:r>
              <a:rPr lang="en"/>
              <a:t>Question:</a:t>
            </a:r>
            <a:endParaRPr/>
          </a:p>
          <a:p>
            <a:pPr marL="914400" lvl="0" indent="-355600" algn="l" rtl="0">
              <a:lnSpc>
                <a:spcPct val="115000"/>
              </a:lnSpc>
              <a:spcBef>
                <a:spcPts val="1200"/>
              </a:spcBef>
              <a:spcAft>
                <a:spcPts val="0"/>
              </a:spcAft>
              <a:buSzPts val="2000"/>
              <a:buChar char="●"/>
            </a:pPr>
            <a:r>
              <a:rPr lang="en"/>
              <a:t>How to represent AND gate using a perceptron?</a:t>
            </a:r>
            <a:endParaRPr/>
          </a:p>
          <a:p>
            <a:pPr marL="914400" lvl="0" indent="-355600" algn="l" rtl="0">
              <a:lnSpc>
                <a:spcPct val="115000"/>
              </a:lnSpc>
              <a:spcBef>
                <a:spcPts val="0"/>
              </a:spcBef>
              <a:spcAft>
                <a:spcPts val="0"/>
              </a:spcAft>
              <a:buSzPts val="2000"/>
              <a:buChar char="●"/>
            </a:pPr>
            <a:r>
              <a:rPr lang="en"/>
              <a:t>What are the parameters for the AND perceptron?</a:t>
            </a:r>
            <a:endParaRPr/>
          </a:p>
          <a:p>
            <a:pPr marL="914400" lvl="0" indent="-355600" algn="l" rtl="0">
              <a:lnSpc>
                <a:spcPct val="115000"/>
              </a:lnSpc>
              <a:spcBef>
                <a:spcPts val="0"/>
              </a:spcBef>
              <a:spcAft>
                <a:spcPts val="0"/>
              </a:spcAft>
              <a:buSzPts val="2000"/>
              <a:buChar char="●"/>
            </a:pPr>
            <a:r>
              <a:rPr lang="en"/>
              <a:t>Data is given below.</a:t>
            </a:r>
            <a:endParaRPr/>
          </a:p>
        </p:txBody>
      </p:sp>
      <p:pic>
        <p:nvPicPr>
          <p:cNvPr id="469" name="Google Shape;469;p57"/>
          <p:cNvPicPr preferRelativeResize="0"/>
          <p:nvPr/>
        </p:nvPicPr>
        <p:blipFill rotWithShape="1">
          <a:blip r:embed="rId3">
            <a:alphaModFix/>
          </a:blip>
          <a:srcRect/>
          <a:stretch/>
        </p:blipFill>
        <p:spPr>
          <a:xfrm>
            <a:off x="3223113" y="2571750"/>
            <a:ext cx="2847975" cy="2152650"/>
          </a:xfrm>
          <a:prstGeom prst="rect">
            <a:avLst/>
          </a:prstGeom>
          <a:noFill/>
          <a:ln>
            <a:noFill/>
          </a:ln>
        </p:spPr>
      </p:pic>
      <p:sp>
        <p:nvSpPr>
          <p:cNvPr id="470" name="Google Shape;470;p57"/>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 for AND gate</a:t>
            </a:r>
            <a:endParaRPr b="1"/>
          </a:p>
        </p:txBody>
      </p:sp>
      <p:pic>
        <p:nvPicPr>
          <p:cNvPr id="476" name="Google Shape;476;p58"/>
          <p:cNvPicPr preferRelativeResize="0"/>
          <p:nvPr/>
        </p:nvPicPr>
        <p:blipFill rotWithShape="1">
          <a:blip r:embed="rId3">
            <a:alphaModFix/>
          </a:blip>
          <a:srcRect/>
          <a:stretch/>
        </p:blipFill>
        <p:spPr>
          <a:xfrm>
            <a:off x="855097" y="1127230"/>
            <a:ext cx="7433806" cy="3721415"/>
          </a:xfrm>
          <a:prstGeom prst="rect">
            <a:avLst/>
          </a:prstGeom>
          <a:noFill/>
          <a:ln>
            <a:noFill/>
          </a:ln>
        </p:spPr>
      </p:pic>
      <p:sp>
        <p:nvSpPr>
          <p:cNvPr id="477" name="Google Shape;477;p58"/>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a:t>Perceptron for AND gate</a:t>
            </a:r>
            <a:endParaRPr b="1"/>
          </a:p>
          <a:p>
            <a:pPr marL="0" lvl="0" indent="0" algn="l" rtl="0">
              <a:lnSpc>
                <a:spcPct val="100000"/>
              </a:lnSpc>
              <a:spcBef>
                <a:spcPts val="0"/>
              </a:spcBef>
              <a:spcAft>
                <a:spcPts val="0"/>
              </a:spcAft>
              <a:buSzPct val="111111"/>
              <a:buNone/>
            </a:pPr>
            <a:endParaRPr/>
          </a:p>
        </p:txBody>
      </p:sp>
      <p:pic>
        <p:nvPicPr>
          <p:cNvPr id="483" name="Google Shape;483;p59"/>
          <p:cNvPicPr preferRelativeResize="0"/>
          <p:nvPr/>
        </p:nvPicPr>
        <p:blipFill rotWithShape="1">
          <a:blip r:embed="rId3">
            <a:alphaModFix/>
          </a:blip>
          <a:srcRect/>
          <a:stretch/>
        </p:blipFill>
        <p:spPr>
          <a:xfrm>
            <a:off x="1703959" y="1160928"/>
            <a:ext cx="5736081" cy="3690718"/>
          </a:xfrm>
          <a:prstGeom prst="rect">
            <a:avLst/>
          </a:prstGeom>
          <a:noFill/>
          <a:ln>
            <a:noFill/>
          </a:ln>
        </p:spPr>
      </p:pic>
      <p:sp>
        <p:nvSpPr>
          <p:cNvPr id="484" name="Google Shape;484;p59"/>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6"/>
          <p:cNvSpPr txBox="1">
            <a:spLocks noGrp="1"/>
          </p:cNvSpPr>
          <p:nvPr>
            <p:ph type="title"/>
          </p:nvPr>
        </p:nvSpPr>
        <p:spPr>
          <a:xfrm>
            <a:off x="311700" y="22910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Evaluation Components and Schedule</a:t>
            </a:r>
            <a:endParaRPr b="1"/>
          </a:p>
        </p:txBody>
      </p:sp>
      <p:sp>
        <p:nvSpPr>
          <p:cNvPr id="101" name="Google Shape;101;p6"/>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a:t>
            </a:fld>
            <a:endParaRPr/>
          </a:p>
        </p:txBody>
      </p:sp>
      <p:graphicFrame>
        <p:nvGraphicFramePr>
          <p:cNvPr id="102" name="Google Shape;102;p6"/>
          <p:cNvGraphicFramePr/>
          <p:nvPr/>
        </p:nvGraphicFramePr>
        <p:xfrm>
          <a:off x="682148" y="1397926"/>
          <a:ext cx="7779700" cy="2890590"/>
        </p:xfrm>
        <a:graphic>
          <a:graphicData uri="http://schemas.openxmlformats.org/drawingml/2006/table">
            <a:tbl>
              <a:tblPr firstRow="1" bandRow="1">
                <a:noFill/>
                <a:tableStyleId>{FA5181D7-7227-4124-A746-D8858F3583AB}</a:tableStyleId>
              </a:tblPr>
              <a:tblGrid>
                <a:gridCol w="1016000"/>
                <a:gridCol w="2160900"/>
                <a:gridCol w="1016000"/>
                <a:gridCol w="1016000"/>
                <a:gridCol w="1127450"/>
                <a:gridCol w="1443350"/>
              </a:tblGrid>
              <a:tr h="370850">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Evaluation Component</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Mode</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Duration</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Weightage</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Date and Time</a:t>
                      </a:r>
                      <a:endParaRPr/>
                    </a:p>
                  </a:txBody>
                  <a:tcPr marL="91450" marR="91450" marT="45725" marB="45725" anchor="ctr"/>
                </a:tc>
              </a:tr>
              <a:tr h="370850">
                <a:tc rowSpan="4">
                  <a:txBody>
                    <a:bodyPr/>
                    <a:lstStyle/>
                    <a:p>
                      <a:pPr marL="0" marR="0" lvl="0" indent="0" algn="ctr" rtl="0">
                        <a:lnSpc>
                          <a:spcPct val="100000"/>
                        </a:lnSpc>
                        <a:spcBef>
                          <a:spcPts val="0"/>
                        </a:spcBef>
                        <a:spcAft>
                          <a:spcPts val="0"/>
                        </a:spcAft>
                        <a:buNone/>
                      </a:pPr>
                      <a:r>
                        <a:rPr lang="en" sz="1400" b="1" u="none" strike="noStrike" cap="none"/>
                        <a:t>EC1</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 sz="1400" u="none" strike="noStrike" cap="none"/>
                        <a:t>Quiz I</a:t>
                      </a:r>
                      <a:r>
                        <a:rPr lang="en" sz="1400" u="none" strike="noStrike" cap="none" baseline="30000"/>
                        <a:t>*</a:t>
                      </a:r>
                      <a:endParaRPr/>
                    </a:p>
                  </a:txBody>
                  <a:tcPr marL="91450" marR="91450" marT="45725" marB="45725" anchor="ctr"/>
                </a:tc>
                <a:tc rowSpan="6">
                  <a:txBody>
                    <a:bodyPr/>
                    <a:lstStyle/>
                    <a:p>
                      <a:pPr marL="0" marR="0" lvl="0" indent="0" algn="ctr" rtl="0">
                        <a:lnSpc>
                          <a:spcPct val="100000"/>
                        </a:lnSpc>
                        <a:spcBef>
                          <a:spcPts val="0"/>
                        </a:spcBef>
                        <a:spcAft>
                          <a:spcPts val="0"/>
                        </a:spcAft>
                        <a:buNone/>
                      </a:pPr>
                      <a:r>
                        <a:rPr lang="en" sz="1400" u="none" strike="noStrike" cap="none"/>
                        <a:t>Online</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30 Mins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10%</a:t>
                      </a:r>
                      <a:endParaRPr/>
                    </a:p>
                  </a:txBody>
                  <a:tcPr marL="91450" marR="91450" marT="45725" marB="45725" anchor="ctr"/>
                </a:tc>
                <a:tc rowSpan="6">
                  <a:txBody>
                    <a:bodyPr/>
                    <a:lstStyle/>
                    <a:p>
                      <a:pPr marL="0" marR="0" lvl="0" indent="0" algn="ctr" rtl="0">
                        <a:lnSpc>
                          <a:spcPct val="100000"/>
                        </a:lnSpc>
                        <a:spcBef>
                          <a:spcPts val="0"/>
                        </a:spcBef>
                        <a:spcAft>
                          <a:spcPts val="0"/>
                        </a:spcAft>
                        <a:buNone/>
                      </a:pPr>
                      <a:r>
                        <a:rPr lang="en" sz="1400" u="none" strike="noStrike" cap="none"/>
                        <a:t>Refer to LMS</a:t>
                      </a:r>
                      <a:endParaRPr/>
                    </a:p>
                  </a:txBody>
                  <a:tcPr marL="91450" marR="91450" marT="45725" marB="45725" anchor="ctr"/>
                </a:tc>
              </a:tr>
              <a:tr h="370850">
                <a:tc vMerge="1">
                  <a:txBody>
                    <a:bodyPr/>
                    <a:lstStyle/>
                    <a:p>
                      <a:endParaRPr lang="en-US"/>
                    </a:p>
                  </a:txBody>
                  <a:tcPr/>
                </a:tc>
                <a:tc>
                  <a:txBody>
                    <a:bodyPr/>
                    <a:lstStyle/>
                    <a:p>
                      <a:pPr marL="0" marR="0" lvl="0" indent="0" algn="l" rtl="0">
                        <a:lnSpc>
                          <a:spcPct val="100000"/>
                        </a:lnSpc>
                        <a:spcBef>
                          <a:spcPts val="0"/>
                        </a:spcBef>
                        <a:spcAft>
                          <a:spcPts val="0"/>
                        </a:spcAft>
                        <a:buNone/>
                      </a:pPr>
                      <a:r>
                        <a:rPr lang="en" sz="1400" u="none" strike="noStrike" cap="none"/>
                        <a:t>Quiz II</a:t>
                      </a:r>
                      <a:r>
                        <a:rPr lang="en" sz="1400" u="none" strike="noStrike" cap="none" baseline="30000"/>
                        <a:t>*</a:t>
                      </a:r>
                      <a:endParaRPr sz="1400" u="none" strike="noStrike" cap="none"/>
                    </a:p>
                  </a:txBody>
                  <a:tcPr marL="91450" marR="91450" marT="45725" marB="45725" anchor="ct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30 Mins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10%</a:t>
                      </a:r>
                      <a:endParaRPr/>
                    </a:p>
                  </a:txBody>
                  <a:tcPr marL="91450" marR="91450" marT="45725" marB="45725" anchor="ctr"/>
                </a:tc>
                <a:tc vMerge="1">
                  <a:txBody>
                    <a:bodyPr/>
                    <a:lstStyle/>
                    <a:p>
                      <a:endParaRPr lang="en-US"/>
                    </a:p>
                  </a:txBody>
                  <a:tcPr/>
                </a:tc>
              </a:tr>
              <a:tr h="370850">
                <a:tc vMerge="1">
                  <a:txBody>
                    <a:bodyPr/>
                    <a:lstStyle/>
                    <a:p>
                      <a:endParaRPr lang="en-US"/>
                    </a:p>
                  </a:txBody>
                  <a:tcPr/>
                </a:tc>
                <a:tc>
                  <a:txBody>
                    <a:bodyPr/>
                    <a:lstStyle/>
                    <a:p>
                      <a:pPr marL="0" marR="0" lvl="0" indent="0" algn="l" rtl="0">
                        <a:lnSpc>
                          <a:spcPct val="100000"/>
                        </a:lnSpc>
                        <a:spcBef>
                          <a:spcPts val="0"/>
                        </a:spcBef>
                        <a:spcAft>
                          <a:spcPts val="0"/>
                        </a:spcAft>
                        <a:buNone/>
                      </a:pPr>
                      <a:r>
                        <a:rPr lang="en" sz="1400" u="none" strike="noStrike" cap="none"/>
                        <a:t>Assignment 01</a:t>
                      </a:r>
                      <a:endParaRPr/>
                    </a:p>
                  </a:txBody>
                  <a:tcPr marL="91450" marR="91450" marT="45725" marB="45725" anchor="ct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en" sz="1400" u="none" strike="noStrike" cap="none"/>
                        <a:t>4 Weeks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10%</a:t>
                      </a:r>
                      <a:endParaRPr/>
                    </a:p>
                  </a:txBody>
                  <a:tcPr marL="91450" marR="91450" marT="45725" marB="45725" anchor="ctr"/>
                </a:tc>
                <a:tc vMerge="1">
                  <a:txBody>
                    <a:bodyPr/>
                    <a:lstStyle/>
                    <a:p>
                      <a:endParaRPr lang="en-US"/>
                    </a:p>
                  </a:txBody>
                  <a:tcPr/>
                </a:tc>
              </a:tr>
              <a:tr h="370850">
                <a:tc vMerge="1">
                  <a:txBody>
                    <a:bodyPr/>
                    <a:lstStyle/>
                    <a:p>
                      <a:endParaRPr lang="en-US"/>
                    </a:p>
                  </a:txBody>
                  <a:tcPr/>
                </a:tc>
                <a:tc>
                  <a:txBody>
                    <a:bodyPr/>
                    <a:lstStyle/>
                    <a:p>
                      <a:pPr marL="0" marR="0" lvl="0" indent="0" algn="l" rtl="0">
                        <a:lnSpc>
                          <a:spcPct val="100000"/>
                        </a:lnSpc>
                        <a:spcBef>
                          <a:spcPts val="0"/>
                        </a:spcBef>
                        <a:spcAft>
                          <a:spcPts val="0"/>
                        </a:spcAft>
                        <a:buNone/>
                      </a:pPr>
                      <a:r>
                        <a:rPr lang="en" sz="1400" u="none" strike="noStrike" cap="none"/>
                        <a:t>Assignment 02</a:t>
                      </a:r>
                      <a:endParaRPr/>
                    </a:p>
                  </a:txBody>
                  <a:tcPr marL="91450" marR="91450" marT="45725" marB="45725" anchor="ct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en" sz="1400" u="none" strike="noStrike" cap="none"/>
                        <a:t>4 Weeks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10%</a:t>
                      </a:r>
                      <a:endParaRPr/>
                    </a:p>
                  </a:txBody>
                  <a:tcPr marL="91450" marR="91450" marT="45725" marB="45725" anchor="ctr"/>
                </a:tc>
                <a:tc vMerge="1">
                  <a:txBody>
                    <a:bodyPr/>
                    <a:lstStyle/>
                    <a:p>
                      <a:endParaRPr lang="en-US"/>
                    </a:p>
                  </a:txBody>
                  <a:tcPr/>
                </a:tc>
              </a:tr>
              <a:tr h="370850">
                <a:tc>
                  <a:txBody>
                    <a:bodyPr/>
                    <a:lstStyle/>
                    <a:p>
                      <a:pPr marL="0" marR="0" lvl="0" indent="0" algn="ctr" rtl="0">
                        <a:lnSpc>
                          <a:spcPct val="100000"/>
                        </a:lnSpc>
                        <a:spcBef>
                          <a:spcPts val="0"/>
                        </a:spcBef>
                        <a:spcAft>
                          <a:spcPts val="0"/>
                        </a:spcAft>
                        <a:buNone/>
                      </a:pPr>
                      <a:r>
                        <a:rPr lang="en" sz="1400" b="1" u="none" strike="noStrike" cap="none"/>
                        <a:t>EC2</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 sz="1400" u="none" strike="noStrike" cap="none"/>
                        <a:t>Mid-sem exam (Closed book)</a:t>
                      </a:r>
                      <a:endParaRPr/>
                    </a:p>
                  </a:txBody>
                  <a:tcPr marL="91450" marR="91450" marT="45725" marB="45725" anchor="ct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en" sz="1400" u="none" strike="noStrike" cap="none"/>
                        <a:t>2 Hours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30%</a:t>
                      </a:r>
                      <a:endParaRPr/>
                    </a:p>
                  </a:txBody>
                  <a:tcPr marL="91450" marR="91450" marT="45725" marB="45725" anchor="ctr"/>
                </a:tc>
                <a:tc vMerge="1">
                  <a:txBody>
                    <a:bodyPr/>
                    <a:lstStyle/>
                    <a:p>
                      <a:endParaRPr lang="en-US"/>
                    </a:p>
                  </a:txBody>
                  <a:tcPr/>
                </a:tc>
              </a:tr>
              <a:tr h="370850">
                <a:tc>
                  <a:txBody>
                    <a:bodyPr/>
                    <a:lstStyle/>
                    <a:p>
                      <a:pPr marL="0" marR="0" lvl="0" indent="0" algn="ctr" rtl="0">
                        <a:lnSpc>
                          <a:spcPct val="100000"/>
                        </a:lnSpc>
                        <a:spcBef>
                          <a:spcPts val="0"/>
                        </a:spcBef>
                        <a:spcAft>
                          <a:spcPts val="0"/>
                        </a:spcAft>
                        <a:buNone/>
                      </a:pPr>
                      <a:r>
                        <a:rPr lang="en" sz="1400" b="1" u="none" strike="noStrike" cap="none"/>
                        <a:t>EC3</a:t>
                      </a:r>
                      <a:endParaRPr/>
                    </a:p>
                  </a:txBody>
                  <a:tcPr marL="91450" marR="91450" marT="45725" marB="45725" anchor="ctr"/>
                </a:tc>
                <a:tc>
                  <a:txBody>
                    <a:bodyPr/>
                    <a:lstStyle/>
                    <a:p>
                      <a:pPr marL="0" marR="0" lvl="0" indent="0" algn="l" rtl="0">
                        <a:lnSpc>
                          <a:spcPct val="100000"/>
                        </a:lnSpc>
                        <a:spcBef>
                          <a:spcPts val="0"/>
                        </a:spcBef>
                        <a:spcAft>
                          <a:spcPts val="0"/>
                        </a:spcAft>
                        <a:buNone/>
                      </a:pPr>
                      <a:r>
                        <a:rPr lang="en" sz="1400" u="none" strike="noStrike" cap="none"/>
                        <a:t>Comprehensive exam (Open book)</a:t>
                      </a:r>
                      <a:endParaRPr/>
                    </a:p>
                  </a:txBody>
                  <a:tcPr marL="91450" marR="91450" marT="45725" marB="45725" anchor="ctr"/>
                </a:tc>
                <a:tc vMerge="1">
                  <a:txBody>
                    <a:bodyPr/>
                    <a:lstStyle/>
                    <a:p>
                      <a:endParaRPr lang="en-US"/>
                    </a:p>
                  </a:txBody>
                  <a:tcPr/>
                </a:tc>
                <a:tc>
                  <a:txBody>
                    <a:bodyPr/>
                    <a:lstStyle/>
                    <a:p>
                      <a:pPr marL="0" marR="0" lvl="0" indent="0" algn="ctr" rtl="0">
                        <a:lnSpc>
                          <a:spcPct val="100000"/>
                        </a:lnSpc>
                        <a:spcBef>
                          <a:spcPts val="0"/>
                        </a:spcBef>
                        <a:spcAft>
                          <a:spcPts val="0"/>
                        </a:spcAft>
                        <a:buNone/>
                      </a:pPr>
                      <a:r>
                        <a:rPr lang="en" sz="1400" u="none" strike="noStrike" cap="none"/>
                        <a:t>2.5 Hours</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 sz="1400" u="none" strike="noStrike" cap="none"/>
                        <a:t>40%</a:t>
                      </a:r>
                      <a:endParaRPr/>
                    </a:p>
                  </a:txBody>
                  <a:tcPr marL="91450" marR="91450" marT="45725" marB="45725" anchor="ctr"/>
                </a:tc>
                <a:tc vMerge="1">
                  <a:txBody>
                    <a:bodyPr/>
                    <a:lstStyle/>
                    <a:p>
                      <a:endParaRPr lang="en-US"/>
                    </a:p>
                  </a:txBody>
                  <a:tcPr/>
                </a:tc>
              </a:tr>
            </a:tbl>
          </a:graphicData>
        </a:graphic>
      </p:graphicFrame>
      <p:sp>
        <p:nvSpPr>
          <p:cNvPr id="103" name="Google Shape;103;p6"/>
          <p:cNvSpPr txBox="1"/>
          <p:nvPr/>
        </p:nvSpPr>
        <p:spPr>
          <a:xfrm>
            <a:off x="682148" y="4288446"/>
            <a:ext cx="102143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Arial"/>
                <a:ea typeface="Arial"/>
                <a:cs typeface="Arial"/>
                <a:sym typeface="Arial"/>
              </a:rPr>
              <a:t>* Best of Two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0"/>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Exercise</a:t>
            </a:r>
            <a:endParaRPr b="1"/>
          </a:p>
        </p:txBody>
      </p:sp>
      <p:sp>
        <p:nvSpPr>
          <p:cNvPr id="490" name="Google Shape;490;p60"/>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AutoNum type="arabicPeriod"/>
            </a:pPr>
            <a:r>
              <a:rPr lang="en"/>
              <a:t>Represent OR gate using Perceptron. Compute the parameters of the perceptron. </a:t>
            </a:r>
            <a:endParaRPr/>
          </a:p>
          <a:p>
            <a:pPr marL="457200" lvl="0" indent="-355600" algn="l" rtl="0">
              <a:lnSpc>
                <a:spcPct val="115000"/>
              </a:lnSpc>
              <a:spcBef>
                <a:spcPts val="0"/>
              </a:spcBef>
              <a:spcAft>
                <a:spcPts val="0"/>
              </a:spcAft>
              <a:buSzPts val="2000"/>
              <a:buAutoNum type="arabicPeriod"/>
            </a:pPr>
            <a:r>
              <a:rPr lang="en"/>
              <a:t>Represent NOR gate using Perceptron. Compute the parameters of the perceptron. </a:t>
            </a:r>
            <a:endParaRPr/>
          </a:p>
          <a:p>
            <a:pPr marL="457200" lvl="0" indent="-355600" algn="l" rtl="0">
              <a:lnSpc>
                <a:spcPct val="115000"/>
              </a:lnSpc>
              <a:spcBef>
                <a:spcPts val="0"/>
              </a:spcBef>
              <a:spcAft>
                <a:spcPts val="0"/>
              </a:spcAft>
              <a:buSzPts val="2000"/>
              <a:buAutoNum type="arabicPeriod"/>
            </a:pPr>
            <a:r>
              <a:rPr lang="en"/>
              <a:t>Represent NAND gate using Perceptron. Compute the parameters of the perceptron. </a:t>
            </a:r>
            <a:endParaRPr/>
          </a:p>
          <a:p>
            <a:pPr marL="0" lvl="0" indent="0" algn="l" rtl="0">
              <a:lnSpc>
                <a:spcPct val="115000"/>
              </a:lnSpc>
              <a:spcBef>
                <a:spcPts val="1200"/>
              </a:spcBef>
              <a:spcAft>
                <a:spcPts val="1200"/>
              </a:spcAft>
              <a:buSzPts val="2000"/>
              <a:buNone/>
            </a:pPr>
            <a:endParaRPr/>
          </a:p>
        </p:txBody>
      </p:sp>
      <p:sp>
        <p:nvSpPr>
          <p:cNvPr id="491" name="Google Shape;491;p60"/>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1"/>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 for OR gate</a:t>
            </a:r>
            <a:endParaRPr b="1"/>
          </a:p>
        </p:txBody>
      </p:sp>
      <p:pic>
        <p:nvPicPr>
          <p:cNvPr id="497" name="Google Shape;497;p61"/>
          <p:cNvPicPr preferRelativeResize="0"/>
          <p:nvPr/>
        </p:nvPicPr>
        <p:blipFill rotWithShape="1">
          <a:blip r:embed="rId3">
            <a:alphaModFix/>
          </a:blip>
          <a:srcRect/>
          <a:stretch/>
        </p:blipFill>
        <p:spPr>
          <a:xfrm>
            <a:off x="582706" y="1102659"/>
            <a:ext cx="8155305" cy="3773640"/>
          </a:xfrm>
          <a:prstGeom prst="rect">
            <a:avLst/>
          </a:prstGeom>
          <a:noFill/>
          <a:ln>
            <a:noFill/>
          </a:ln>
        </p:spPr>
      </p:pic>
      <p:sp>
        <p:nvSpPr>
          <p:cNvPr id="498" name="Google Shape;498;p61"/>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2"/>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 for OR gate</a:t>
            </a:r>
            <a:endParaRPr b="1"/>
          </a:p>
          <a:p>
            <a:pPr marL="0" lvl="0" indent="0" algn="l" rtl="0">
              <a:lnSpc>
                <a:spcPct val="100000"/>
              </a:lnSpc>
              <a:spcBef>
                <a:spcPts val="0"/>
              </a:spcBef>
              <a:spcAft>
                <a:spcPts val="0"/>
              </a:spcAft>
              <a:buSzPct val="111111"/>
              <a:buNone/>
            </a:pPr>
            <a:endParaRPr/>
          </a:p>
        </p:txBody>
      </p:sp>
      <p:pic>
        <p:nvPicPr>
          <p:cNvPr id="504" name="Google Shape;504;p62"/>
          <p:cNvPicPr preferRelativeResize="0"/>
          <p:nvPr/>
        </p:nvPicPr>
        <p:blipFill rotWithShape="1">
          <a:blip r:embed="rId3">
            <a:alphaModFix/>
          </a:blip>
          <a:srcRect/>
          <a:stretch/>
        </p:blipFill>
        <p:spPr>
          <a:xfrm>
            <a:off x="1326776" y="1092194"/>
            <a:ext cx="6490447" cy="3750487"/>
          </a:xfrm>
          <a:prstGeom prst="rect">
            <a:avLst/>
          </a:prstGeom>
          <a:noFill/>
          <a:ln>
            <a:noFill/>
          </a:ln>
        </p:spPr>
      </p:pic>
      <p:sp>
        <p:nvSpPr>
          <p:cNvPr id="505" name="Google Shape;505;p62"/>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509"/>
        <p:cNvGrpSpPr/>
        <p:nvPr/>
      </p:nvGrpSpPr>
      <p:grpSpPr>
        <a:xfrm>
          <a:off x="0" y="0"/>
          <a:ext cx="0" cy="0"/>
          <a:chOff x="0" y="0"/>
          <a:chExt cx="0" cy="0"/>
        </a:xfrm>
      </p:grpSpPr>
      <p:sp>
        <p:nvSpPr>
          <p:cNvPr id="510" name="Google Shape;510;p63"/>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 for NOR Gate</a:t>
            </a:r>
            <a:endParaRPr b="1"/>
          </a:p>
        </p:txBody>
      </p:sp>
      <p:pic>
        <p:nvPicPr>
          <p:cNvPr id="511" name="Google Shape;511;p63"/>
          <p:cNvPicPr preferRelativeResize="0"/>
          <p:nvPr/>
        </p:nvPicPr>
        <p:blipFill rotWithShape="1">
          <a:blip r:embed="rId3">
            <a:alphaModFix/>
          </a:blip>
          <a:srcRect/>
          <a:stretch/>
        </p:blipFill>
        <p:spPr>
          <a:xfrm>
            <a:off x="311688" y="1539763"/>
            <a:ext cx="2828925" cy="2162175"/>
          </a:xfrm>
          <a:prstGeom prst="rect">
            <a:avLst/>
          </a:prstGeom>
          <a:noFill/>
          <a:ln>
            <a:noFill/>
          </a:ln>
        </p:spPr>
      </p:pic>
      <p:pic>
        <p:nvPicPr>
          <p:cNvPr id="512" name="Google Shape;512;p63"/>
          <p:cNvPicPr preferRelativeResize="0"/>
          <p:nvPr/>
        </p:nvPicPr>
        <p:blipFill rotWithShape="1">
          <a:blip r:embed="rId4">
            <a:alphaModFix/>
          </a:blip>
          <a:srcRect/>
          <a:stretch/>
        </p:blipFill>
        <p:spPr>
          <a:xfrm>
            <a:off x="4250763" y="1022150"/>
            <a:ext cx="4581525" cy="3533775"/>
          </a:xfrm>
          <a:prstGeom prst="rect">
            <a:avLst/>
          </a:prstGeom>
          <a:noFill/>
          <a:ln>
            <a:noFill/>
          </a:ln>
        </p:spPr>
      </p:pic>
      <p:sp>
        <p:nvSpPr>
          <p:cNvPr id="513" name="Google Shape;513;p63"/>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63</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64"/>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 for NAND Gate</a:t>
            </a:r>
            <a:endParaRPr b="1"/>
          </a:p>
        </p:txBody>
      </p:sp>
      <p:pic>
        <p:nvPicPr>
          <p:cNvPr id="519" name="Google Shape;519;p64"/>
          <p:cNvPicPr preferRelativeResize="0"/>
          <p:nvPr/>
        </p:nvPicPr>
        <p:blipFill rotWithShape="1">
          <a:blip r:embed="rId3">
            <a:alphaModFix/>
          </a:blip>
          <a:srcRect/>
          <a:stretch/>
        </p:blipFill>
        <p:spPr>
          <a:xfrm>
            <a:off x="311688" y="1495425"/>
            <a:ext cx="2867025" cy="2152650"/>
          </a:xfrm>
          <a:prstGeom prst="rect">
            <a:avLst/>
          </a:prstGeom>
          <a:noFill/>
          <a:ln>
            <a:noFill/>
          </a:ln>
        </p:spPr>
      </p:pic>
      <p:pic>
        <p:nvPicPr>
          <p:cNvPr id="520" name="Google Shape;520;p64"/>
          <p:cNvPicPr preferRelativeResize="0"/>
          <p:nvPr/>
        </p:nvPicPr>
        <p:blipFill rotWithShape="1">
          <a:blip r:embed="rId4">
            <a:alphaModFix/>
          </a:blip>
          <a:srcRect/>
          <a:stretch/>
        </p:blipFill>
        <p:spPr>
          <a:xfrm>
            <a:off x="4250763" y="804850"/>
            <a:ext cx="4581525" cy="3533775"/>
          </a:xfrm>
          <a:prstGeom prst="rect">
            <a:avLst/>
          </a:prstGeom>
          <a:noFill/>
          <a:ln>
            <a:noFill/>
          </a:ln>
        </p:spPr>
      </p:pic>
      <p:sp>
        <p:nvSpPr>
          <p:cNvPr id="521" name="Google Shape;521;p64"/>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2000"/>
              <a:buNone/>
            </a:pPr>
            <a:endParaRPr/>
          </a:p>
        </p:txBody>
      </p:sp>
      <p:sp>
        <p:nvSpPr>
          <p:cNvPr id="522" name="Google Shape;522;p64"/>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64</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Perceptron Learning Algorithm</a:t>
            </a:r>
            <a:endParaRPr b="1"/>
          </a:p>
        </p:txBody>
      </p:sp>
      <p:sp>
        <p:nvSpPr>
          <p:cNvPr id="528" name="Google Shape;528;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6"/>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 Learning Algorithm</a:t>
            </a:r>
            <a:endParaRPr b="1"/>
          </a:p>
        </p:txBody>
      </p:sp>
      <p:pic>
        <p:nvPicPr>
          <p:cNvPr id="534" name="Google Shape;534;p66"/>
          <p:cNvPicPr preferRelativeResize="0"/>
          <p:nvPr/>
        </p:nvPicPr>
        <p:blipFill rotWithShape="1">
          <a:blip r:embed="rId3">
            <a:alphaModFix/>
          </a:blip>
          <a:srcRect/>
          <a:stretch/>
        </p:blipFill>
        <p:spPr>
          <a:xfrm>
            <a:off x="1585912" y="1187762"/>
            <a:ext cx="5972175" cy="2943225"/>
          </a:xfrm>
          <a:prstGeom prst="rect">
            <a:avLst/>
          </a:prstGeom>
          <a:noFill/>
          <a:ln>
            <a:noFill/>
          </a:ln>
        </p:spPr>
      </p:pic>
      <p:sp>
        <p:nvSpPr>
          <p:cNvPr id="535" name="Google Shape;535;p66"/>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7"/>
          <p:cNvSpPr txBox="1">
            <a:spLocks noGrp="1"/>
          </p:cNvSpPr>
          <p:nvPr>
            <p:ph type="title"/>
          </p:nvPr>
        </p:nvSpPr>
        <p:spPr>
          <a:xfrm>
            <a:off x="74700" y="30381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Convergence of Perceptron Learning Algorithm</a:t>
            </a:r>
            <a:endParaRPr b="1"/>
          </a:p>
          <a:p>
            <a:pPr marL="0" lvl="0" indent="0" algn="l" rtl="0">
              <a:lnSpc>
                <a:spcPct val="100000"/>
              </a:lnSpc>
              <a:spcBef>
                <a:spcPts val="0"/>
              </a:spcBef>
              <a:spcAft>
                <a:spcPts val="0"/>
              </a:spcAft>
              <a:buSzPct val="111111"/>
              <a:buNone/>
            </a:pPr>
            <a:endParaRPr/>
          </a:p>
        </p:txBody>
      </p:sp>
      <p:sp>
        <p:nvSpPr>
          <p:cNvPr id="541" name="Google Shape;541;p67"/>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2000"/>
              <a:buNone/>
            </a:pPr>
            <a:r>
              <a:rPr lang="en"/>
              <a:t>It can be proved that the algorithm will converge</a:t>
            </a:r>
            <a:endParaRPr/>
          </a:p>
          <a:p>
            <a:pPr marL="457200" lvl="0" indent="-355600" algn="l" rtl="0">
              <a:lnSpc>
                <a:spcPct val="115000"/>
              </a:lnSpc>
              <a:spcBef>
                <a:spcPts val="1200"/>
              </a:spcBef>
              <a:spcAft>
                <a:spcPts val="0"/>
              </a:spcAft>
              <a:buSzPts val="2000"/>
              <a:buChar char="●"/>
            </a:pPr>
            <a:r>
              <a:rPr lang="en"/>
              <a:t>If training data is linearly separable. </a:t>
            </a:r>
            <a:endParaRPr/>
          </a:p>
          <a:p>
            <a:pPr marL="457200" lvl="0" indent="-355600" algn="l" rtl="0">
              <a:lnSpc>
                <a:spcPct val="115000"/>
              </a:lnSpc>
              <a:spcBef>
                <a:spcPts val="0"/>
              </a:spcBef>
              <a:spcAft>
                <a:spcPts val="0"/>
              </a:spcAft>
              <a:buSzPts val="2000"/>
              <a:buChar char="●"/>
            </a:pPr>
            <a:r>
              <a:rPr lang="en"/>
              <a:t>Learning rate is sufficiently small</a:t>
            </a:r>
            <a:endParaRPr/>
          </a:p>
          <a:p>
            <a:pPr marL="914400" lvl="1" indent="-330200" algn="l" rtl="0">
              <a:lnSpc>
                <a:spcPct val="115000"/>
              </a:lnSpc>
              <a:spcBef>
                <a:spcPts val="0"/>
              </a:spcBef>
              <a:spcAft>
                <a:spcPts val="0"/>
              </a:spcAft>
              <a:buSzPts val="1600"/>
              <a:buChar char="○"/>
            </a:pPr>
            <a:r>
              <a:rPr lang="en"/>
              <a:t>The role of the learning rate is to moderate the degree to which weights are changed at each step. </a:t>
            </a:r>
            <a:endParaRPr/>
          </a:p>
          <a:p>
            <a:pPr marL="914400" lvl="1" indent="-330200" algn="l" rtl="0">
              <a:lnSpc>
                <a:spcPct val="115000"/>
              </a:lnSpc>
              <a:spcBef>
                <a:spcPts val="0"/>
              </a:spcBef>
              <a:spcAft>
                <a:spcPts val="0"/>
              </a:spcAft>
              <a:buSzPts val="1600"/>
              <a:buChar char="○"/>
            </a:pPr>
            <a:r>
              <a:rPr lang="en"/>
              <a:t>It is usually set to some small value (e.g., 0.1) and is sometimes made to decay as the number of weight-tuning iterations increases.  </a:t>
            </a:r>
            <a:endParaRPr/>
          </a:p>
          <a:p>
            <a:pPr marL="0" lvl="0" indent="0" algn="l" rtl="0">
              <a:lnSpc>
                <a:spcPct val="115000"/>
              </a:lnSpc>
              <a:spcBef>
                <a:spcPts val="1200"/>
              </a:spcBef>
              <a:spcAft>
                <a:spcPts val="1200"/>
              </a:spcAft>
              <a:buSzPts val="2000"/>
              <a:buNone/>
            </a:pPr>
            <a:endParaRPr/>
          </a:p>
        </p:txBody>
      </p:sp>
      <p:sp>
        <p:nvSpPr>
          <p:cNvPr id="542" name="Google Shape;542;p67"/>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8"/>
          <p:cNvSpPr txBox="1">
            <a:spLocks noGrp="1"/>
          </p:cNvSpPr>
          <p:nvPr>
            <p:ph type="title"/>
          </p:nvPr>
        </p:nvSpPr>
        <p:spPr>
          <a:xfrm>
            <a:off x="74700" y="33967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 b="1"/>
              <a:t>Perceptron Learning Algorithm for NOT gate</a:t>
            </a:r>
            <a:endParaRPr b="1"/>
          </a:p>
          <a:p>
            <a:pPr marL="0" lvl="0" indent="0" algn="l" rtl="0">
              <a:lnSpc>
                <a:spcPct val="100000"/>
              </a:lnSpc>
              <a:spcBef>
                <a:spcPts val="0"/>
              </a:spcBef>
              <a:spcAft>
                <a:spcPts val="0"/>
              </a:spcAft>
              <a:buSzPct val="111111"/>
              <a:buNone/>
            </a:pPr>
            <a:endParaRPr/>
          </a:p>
        </p:txBody>
      </p:sp>
      <p:pic>
        <p:nvPicPr>
          <p:cNvPr id="548" name="Google Shape;548;p68"/>
          <p:cNvPicPr preferRelativeResize="0"/>
          <p:nvPr/>
        </p:nvPicPr>
        <p:blipFill rotWithShape="1">
          <a:blip r:embed="rId3">
            <a:alphaModFix/>
          </a:blip>
          <a:srcRect/>
          <a:stretch/>
        </p:blipFill>
        <p:spPr>
          <a:xfrm>
            <a:off x="7241613" y="992875"/>
            <a:ext cx="1590675" cy="2371725"/>
          </a:xfrm>
          <a:prstGeom prst="rect">
            <a:avLst/>
          </a:prstGeom>
          <a:noFill/>
          <a:ln>
            <a:noFill/>
          </a:ln>
        </p:spPr>
      </p:pic>
      <p:pic>
        <p:nvPicPr>
          <p:cNvPr id="549" name="Google Shape;549;p68"/>
          <p:cNvPicPr preferRelativeResize="0"/>
          <p:nvPr/>
        </p:nvPicPr>
        <p:blipFill rotWithShape="1">
          <a:blip r:embed="rId4">
            <a:alphaModFix/>
          </a:blip>
          <a:srcRect/>
          <a:stretch/>
        </p:blipFill>
        <p:spPr>
          <a:xfrm>
            <a:off x="311700" y="1145275"/>
            <a:ext cx="6524625" cy="2733675"/>
          </a:xfrm>
          <a:prstGeom prst="rect">
            <a:avLst/>
          </a:prstGeom>
          <a:noFill/>
          <a:ln>
            <a:noFill/>
          </a:ln>
        </p:spPr>
      </p:pic>
      <p:sp>
        <p:nvSpPr>
          <p:cNvPr id="550" name="Google Shape;550;p68"/>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9"/>
          <p:cNvSpPr txBox="1">
            <a:spLocks noGrp="1"/>
          </p:cNvSpPr>
          <p:nvPr>
            <p:ph type="title"/>
          </p:nvPr>
        </p:nvSpPr>
        <p:spPr>
          <a:xfrm>
            <a:off x="74700" y="3710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 Learning Algorithm for NOT gate</a:t>
            </a:r>
            <a:endParaRPr b="1"/>
          </a:p>
          <a:p>
            <a:pPr marL="0" lvl="0" indent="0" algn="l" rtl="0">
              <a:lnSpc>
                <a:spcPct val="100000"/>
              </a:lnSpc>
              <a:spcBef>
                <a:spcPts val="0"/>
              </a:spcBef>
              <a:spcAft>
                <a:spcPts val="0"/>
              </a:spcAft>
              <a:buSzPct val="111111"/>
              <a:buNone/>
            </a:pPr>
            <a:endParaRPr/>
          </a:p>
        </p:txBody>
      </p:sp>
      <p:sp>
        <p:nvSpPr>
          <p:cNvPr id="556" name="Google Shape;556;p69"/>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69</a:t>
            </a:fld>
            <a:endParaRPr/>
          </a:p>
        </p:txBody>
      </p:sp>
      <p:graphicFrame>
        <p:nvGraphicFramePr>
          <p:cNvPr id="557" name="Google Shape;557;p69"/>
          <p:cNvGraphicFramePr/>
          <p:nvPr/>
        </p:nvGraphicFramePr>
        <p:xfrm>
          <a:off x="284144" y="1465079"/>
          <a:ext cx="3000000" cy="3000000"/>
        </p:xfrm>
        <a:graphic>
          <a:graphicData uri="http://schemas.openxmlformats.org/drawingml/2006/table">
            <a:tbl>
              <a:tblPr firstRow="1" bandRow="1">
                <a:noFill/>
                <a:tableStyleId>{E525A8A0-45DF-4742-82CF-FCB37D01AEEB}</a:tableStyleId>
              </a:tblPr>
              <a:tblGrid>
                <a:gridCol w="470225"/>
                <a:gridCol w="421000"/>
                <a:gridCol w="554350"/>
                <a:gridCol w="554350"/>
                <a:gridCol w="811525"/>
                <a:gridCol w="426100"/>
                <a:gridCol w="1292550"/>
                <a:gridCol w="2110100"/>
                <a:gridCol w="1524000"/>
              </a:tblGrid>
              <a:tr h="457350">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X1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t</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W1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W0</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z</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h</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Isequal(t,h)</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Δw</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New w</a:t>
                      </a:r>
                      <a:endParaRPr sz="1600" u="none" strike="noStrike" cap="none">
                        <a:latin typeface="Helvetica Neue"/>
                        <a:ea typeface="Helvetica Neue"/>
                        <a:cs typeface="Helvetica Neue"/>
                        <a:sym typeface="Helvetica Neue"/>
                      </a:endParaRPr>
                    </a:p>
                  </a:txBody>
                  <a:tcPr marL="91450" marR="91450" marT="45725" marB="45725"/>
                </a:tc>
              </a:tr>
              <a:tr h="685800">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0</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0</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0+0=0</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No</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Helvetica Neue"/>
                          <a:ea typeface="Helvetica Neue"/>
                          <a:cs typeface="Helvetica Neue"/>
                          <a:sym typeface="Helvetica Neue"/>
                        </a:rPr>
                        <a:t>Δw1=1(1+1)*(-1)=-2</a:t>
                      </a:r>
                      <a:endParaRPr sz="1600" u="none" strike="noStrike" cap="none">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Helvetica Neue"/>
                          <a:ea typeface="Helvetica Neue"/>
                          <a:cs typeface="Helvetica Neue"/>
                          <a:sym typeface="Helvetica Neue"/>
                        </a:rPr>
                        <a:t>Δw0=1(1+1)  =2</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w1🡨 0-2=-2</a:t>
                      </a:r>
                      <a:endParaRPr/>
                    </a:p>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Helvetica Neue"/>
                          <a:ea typeface="Helvetica Neue"/>
                          <a:cs typeface="Helvetica Neue"/>
                          <a:sym typeface="Helvetica Neue"/>
                        </a:rPr>
                        <a:t>w0🡨 0+2=2</a:t>
                      </a:r>
                      <a:endParaRPr sz="1600" u="none" strike="noStrike" cap="none">
                        <a:latin typeface="Helvetica Neue"/>
                        <a:ea typeface="Helvetica Neue"/>
                        <a:cs typeface="Helvetica Neue"/>
                        <a:sym typeface="Helvetica Neue"/>
                      </a:endParaRPr>
                    </a:p>
                  </a:txBody>
                  <a:tcPr marL="91450" marR="91450" marT="45725" marB="45725"/>
                </a:tc>
              </a:tr>
              <a:tr h="370850">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-2</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2</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2-2=0</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Yes</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Helvetica Neue"/>
                          <a:ea typeface="Helvetica Neue"/>
                          <a:cs typeface="Helvetica Neue"/>
                          <a:sym typeface="Helvetica Neue"/>
                        </a:rPr>
                        <a:t>Δw1=1(-1+1)1=0</a:t>
                      </a:r>
                      <a:endParaRPr sz="1600" u="none" strike="noStrike" cap="none">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Helvetica Neue"/>
                          <a:ea typeface="Helvetica Neue"/>
                          <a:cs typeface="Helvetica Neue"/>
                          <a:sym typeface="Helvetica Neue"/>
                        </a:rPr>
                        <a:t>Δw0=1(-1+1)  =0</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w1🡨 -2+0=-2</a:t>
                      </a:r>
                      <a:endParaRPr/>
                    </a:p>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Helvetica Neue"/>
                          <a:ea typeface="Helvetica Neue"/>
                          <a:cs typeface="Helvetica Neue"/>
                          <a:sym typeface="Helvetica Neue"/>
                        </a:rPr>
                        <a:t>w0🡨 2+0=2</a:t>
                      </a:r>
                      <a:endParaRPr sz="1600" u="none" strike="noStrike" cap="none">
                        <a:latin typeface="Helvetica Neue"/>
                        <a:ea typeface="Helvetica Neue"/>
                        <a:cs typeface="Helvetica Neue"/>
                        <a:sym typeface="Helvetica Neue"/>
                      </a:endParaRPr>
                    </a:p>
                  </a:txBody>
                  <a:tcPr marL="91450" marR="91450" marT="45725" marB="45725"/>
                </a:tc>
              </a:tr>
            </a:tbl>
          </a:graphicData>
        </a:graphic>
      </p:graphicFrame>
      <p:graphicFrame>
        <p:nvGraphicFramePr>
          <p:cNvPr id="558" name="Google Shape;558;p69"/>
          <p:cNvGraphicFramePr/>
          <p:nvPr/>
        </p:nvGraphicFramePr>
        <p:xfrm>
          <a:off x="284144" y="3507088"/>
          <a:ext cx="3000000" cy="3000000"/>
        </p:xfrm>
        <a:graphic>
          <a:graphicData uri="http://schemas.openxmlformats.org/drawingml/2006/table">
            <a:tbl>
              <a:tblPr firstRow="1" bandRow="1">
                <a:noFill/>
                <a:tableStyleId>{E525A8A0-45DF-4742-82CF-FCB37D01AEEB}</a:tableStyleId>
              </a:tblPr>
              <a:tblGrid>
                <a:gridCol w="470225"/>
                <a:gridCol w="351150"/>
                <a:gridCol w="554350"/>
                <a:gridCol w="554350"/>
                <a:gridCol w="811525"/>
                <a:gridCol w="355925"/>
                <a:gridCol w="1292550"/>
                <a:gridCol w="1995800"/>
                <a:gridCol w="1524000"/>
              </a:tblGrid>
              <a:tr h="457350">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X1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t</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W1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W0</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z</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h</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Isequal(t,h)</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Δw</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New w</a:t>
                      </a:r>
                      <a:endParaRPr sz="1600" u="none" strike="noStrike" cap="none">
                        <a:latin typeface="Helvetica Neue"/>
                        <a:ea typeface="Helvetica Neue"/>
                        <a:cs typeface="Helvetica Neue"/>
                        <a:sym typeface="Helvetica Neue"/>
                      </a:endParaRPr>
                    </a:p>
                  </a:txBody>
                  <a:tcPr marL="91450" marR="91450" marT="45725" marB="45725"/>
                </a:tc>
              </a:tr>
              <a:tr h="203200">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-2</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2</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2+2=4</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1</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Yes</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Helvetica Neue"/>
                          <a:ea typeface="Helvetica Neue"/>
                          <a:cs typeface="Helvetica Neue"/>
                          <a:sym typeface="Helvetica Neue"/>
                        </a:rPr>
                        <a:t>Δw1=1(1-1)*(-1)=0</a:t>
                      </a:r>
                      <a:endParaRPr sz="1600" u="none" strike="noStrike" cap="none">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Helvetica Neue"/>
                          <a:ea typeface="Helvetica Neue"/>
                          <a:cs typeface="Helvetica Neue"/>
                          <a:sym typeface="Helvetica Neue"/>
                        </a:rPr>
                        <a:t>Δw0=1(1-1)  =0</a:t>
                      </a:r>
                      <a:endParaRPr sz="16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None/>
                      </a:pPr>
                      <a:r>
                        <a:rPr lang="en" sz="1600" u="none" strike="noStrike" cap="none">
                          <a:latin typeface="Helvetica Neue"/>
                          <a:ea typeface="Helvetica Neue"/>
                          <a:cs typeface="Helvetica Neue"/>
                          <a:sym typeface="Helvetica Neue"/>
                        </a:rPr>
                        <a:t>w1🡨 -2+0=-2</a:t>
                      </a:r>
                      <a:endParaRPr/>
                    </a:p>
                    <a:p>
                      <a:pPr marL="0" marR="0" lvl="0" indent="0" algn="l" rtl="0">
                        <a:lnSpc>
                          <a:spcPct val="100000"/>
                        </a:lnSpc>
                        <a:spcBef>
                          <a:spcPts val="0"/>
                        </a:spcBef>
                        <a:spcAft>
                          <a:spcPts val="0"/>
                        </a:spcAft>
                        <a:buClr>
                          <a:srgbClr val="000000"/>
                        </a:buClr>
                        <a:buSzPts val="1600"/>
                        <a:buFont typeface="Arial"/>
                        <a:buNone/>
                      </a:pPr>
                      <a:r>
                        <a:rPr lang="en" sz="1600" u="none" strike="noStrike" cap="none">
                          <a:latin typeface="Helvetica Neue"/>
                          <a:ea typeface="Helvetica Neue"/>
                          <a:cs typeface="Helvetica Neue"/>
                          <a:sym typeface="Helvetica Neue"/>
                        </a:rPr>
                        <a:t>w0🡨 2+0=2</a:t>
                      </a:r>
                      <a:endParaRPr sz="1600" u="none" strike="noStrike" cap="none">
                        <a:latin typeface="Helvetica Neue"/>
                        <a:ea typeface="Helvetica Neue"/>
                        <a:cs typeface="Helvetica Neue"/>
                        <a:sym typeface="Helvetica Neue"/>
                      </a:endParaRPr>
                    </a:p>
                  </a:txBody>
                  <a:tcPr marL="91450" marR="91450" marT="45725" marB="45725"/>
                </a:tc>
              </a:tr>
              <a:tr h="37085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r>
            </a:tbl>
          </a:graphicData>
        </a:graphic>
      </p:graphicFrame>
      <p:sp>
        <p:nvSpPr>
          <p:cNvPr id="559" name="Google Shape;559;p69"/>
          <p:cNvSpPr txBox="1"/>
          <p:nvPr/>
        </p:nvSpPr>
        <p:spPr>
          <a:xfrm>
            <a:off x="284144" y="1078822"/>
            <a:ext cx="17668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w1=w0=0, η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7"/>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Lab Sessions</a:t>
            </a:r>
            <a:endParaRPr b="1"/>
          </a:p>
        </p:txBody>
      </p:sp>
      <p:sp>
        <p:nvSpPr>
          <p:cNvPr id="109" name="Google Shape;109;p7"/>
          <p:cNvSpPr txBox="1">
            <a:spLocks noGrp="1"/>
          </p:cNvSpPr>
          <p:nvPr>
            <p:ph type="body" idx="1"/>
          </p:nvPr>
        </p:nvSpPr>
        <p:spPr>
          <a:xfrm>
            <a:off x="311700" y="1222744"/>
            <a:ext cx="8520600" cy="3691656"/>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L1 Introduction to PyTorch</a:t>
            </a:r>
            <a:endParaRPr/>
          </a:p>
          <a:p>
            <a:pPr marL="457200" lvl="0" indent="-355600" algn="l" rtl="0">
              <a:lnSpc>
                <a:spcPct val="115000"/>
              </a:lnSpc>
              <a:spcBef>
                <a:spcPts val="0"/>
              </a:spcBef>
              <a:spcAft>
                <a:spcPts val="0"/>
              </a:spcAft>
              <a:buSzPts val="2000"/>
              <a:buChar char="●"/>
            </a:pPr>
            <a:r>
              <a:rPr lang="en"/>
              <a:t>L2 Deep Neural Network with Back-propagation and optimization</a:t>
            </a:r>
            <a:endParaRPr/>
          </a:p>
          <a:p>
            <a:pPr marL="457200" lvl="0" indent="-355600" algn="l" rtl="0">
              <a:lnSpc>
                <a:spcPct val="115000"/>
              </a:lnSpc>
              <a:spcBef>
                <a:spcPts val="0"/>
              </a:spcBef>
              <a:spcAft>
                <a:spcPts val="0"/>
              </a:spcAft>
              <a:buSzPts val="2000"/>
              <a:buChar char="●"/>
            </a:pPr>
            <a:r>
              <a:rPr lang="en"/>
              <a:t>L3 CNN </a:t>
            </a:r>
            <a:endParaRPr/>
          </a:p>
          <a:p>
            <a:pPr marL="457200" lvl="0" indent="-355600" algn="l" rtl="0">
              <a:lnSpc>
                <a:spcPct val="115000"/>
              </a:lnSpc>
              <a:spcBef>
                <a:spcPts val="0"/>
              </a:spcBef>
              <a:spcAft>
                <a:spcPts val="0"/>
              </a:spcAft>
              <a:buSzPts val="2000"/>
              <a:buChar char="●"/>
            </a:pPr>
            <a:r>
              <a:rPr lang="en"/>
              <a:t>L4 RNN </a:t>
            </a:r>
            <a:endParaRPr/>
          </a:p>
          <a:p>
            <a:pPr marL="457200" lvl="0" indent="-355600" algn="l" rtl="0">
              <a:lnSpc>
                <a:spcPct val="115000"/>
              </a:lnSpc>
              <a:spcBef>
                <a:spcPts val="0"/>
              </a:spcBef>
              <a:spcAft>
                <a:spcPts val="0"/>
              </a:spcAft>
              <a:buSzPts val="2000"/>
              <a:buChar char="●"/>
            </a:pPr>
            <a:r>
              <a:rPr lang="en"/>
              <a:t>L5 LSTM</a:t>
            </a:r>
            <a:endParaRPr/>
          </a:p>
          <a:p>
            <a:pPr marL="457200" lvl="0" indent="-355600" algn="l" rtl="0">
              <a:lnSpc>
                <a:spcPct val="115000"/>
              </a:lnSpc>
              <a:spcBef>
                <a:spcPts val="0"/>
              </a:spcBef>
              <a:spcAft>
                <a:spcPts val="0"/>
              </a:spcAft>
              <a:buSzPts val="2000"/>
              <a:buChar char="●"/>
            </a:pPr>
            <a:r>
              <a:rPr lang="en"/>
              <a:t>L6 Auto-encoders</a:t>
            </a:r>
            <a:endParaRPr/>
          </a:p>
          <a:p>
            <a:pPr marL="0" lvl="0" indent="0" algn="l" rtl="0">
              <a:lnSpc>
                <a:spcPct val="115000"/>
              </a:lnSpc>
              <a:spcBef>
                <a:spcPts val="1200"/>
              </a:spcBef>
              <a:spcAft>
                <a:spcPts val="0"/>
              </a:spcAft>
              <a:buSzPts val="2000"/>
              <a:buNone/>
            </a:pPr>
            <a:endParaRPr/>
          </a:p>
        </p:txBody>
      </p:sp>
      <p:sp>
        <p:nvSpPr>
          <p:cNvPr id="110" name="Google Shape;110;p7"/>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0"/>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Demo Python Code</a:t>
            </a:r>
            <a:endParaRPr b="1"/>
          </a:p>
        </p:txBody>
      </p:sp>
      <p:sp>
        <p:nvSpPr>
          <p:cNvPr id="565" name="Google Shape;565;p70"/>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ct val="108108"/>
              <a:buNone/>
            </a:pPr>
            <a:endParaRPr/>
          </a:p>
          <a:p>
            <a:pPr marL="0" lvl="0" indent="0" algn="l" rtl="0">
              <a:lnSpc>
                <a:spcPct val="115000"/>
              </a:lnSpc>
              <a:spcBef>
                <a:spcPts val="1200"/>
              </a:spcBef>
              <a:spcAft>
                <a:spcPts val="0"/>
              </a:spcAft>
              <a:buSzPct val="108108"/>
              <a:buNone/>
            </a:pPr>
            <a:r>
              <a:rPr lang="en" u="sng">
                <a:solidFill>
                  <a:schemeClr val="hlink"/>
                </a:solidFill>
                <a:hlinkClick r:id="rId3"/>
              </a:rPr>
              <a:t>https://colab.research.google.com/drive/1DUVcOoUIWhl8GQKc6AWR1wi0LaMeNkgD?usp=sharing</a:t>
            </a:r>
            <a:endParaRPr/>
          </a:p>
          <a:p>
            <a:pPr marL="0" lvl="0" indent="0" algn="l" rtl="0">
              <a:lnSpc>
                <a:spcPct val="115000"/>
              </a:lnSpc>
              <a:spcBef>
                <a:spcPts val="1200"/>
              </a:spcBef>
              <a:spcAft>
                <a:spcPts val="0"/>
              </a:spcAft>
              <a:buSzPct val="108108"/>
              <a:buNone/>
            </a:pPr>
            <a:endParaRPr/>
          </a:p>
          <a:p>
            <a:pPr marL="0" lvl="0" indent="0" algn="l" rtl="0">
              <a:lnSpc>
                <a:spcPct val="115000"/>
              </a:lnSpc>
              <a:spcBef>
                <a:spcPts val="1200"/>
              </a:spcBef>
              <a:spcAft>
                <a:spcPts val="0"/>
              </a:spcAft>
              <a:buSzPct val="108108"/>
              <a:buNone/>
            </a:pPr>
            <a:endParaRPr/>
          </a:p>
          <a:p>
            <a:pPr marL="0" lvl="0" indent="0" algn="l" rtl="0">
              <a:lnSpc>
                <a:spcPct val="115000"/>
              </a:lnSpc>
              <a:spcBef>
                <a:spcPts val="1200"/>
              </a:spcBef>
              <a:spcAft>
                <a:spcPts val="0"/>
              </a:spcAft>
              <a:buSzPct val="108108"/>
              <a:buNone/>
            </a:pPr>
            <a:endParaRPr/>
          </a:p>
          <a:p>
            <a:pPr marL="0" lvl="0" indent="0" algn="l" rtl="0">
              <a:lnSpc>
                <a:spcPct val="115000"/>
              </a:lnSpc>
              <a:spcBef>
                <a:spcPts val="1200"/>
              </a:spcBef>
              <a:spcAft>
                <a:spcPts val="0"/>
              </a:spcAft>
              <a:buSzPct val="113798"/>
              <a:buNone/>
            </a:pPr>
            <a:r>
              <a:rPr lang="en" sz="1900"/>
              <a:t>Student pl note:</a:t>
            </a:r>
            <a:endParaRPr sz="1900"/>
          </a:p>
          <a:p>
            <a:pPr marL="0" lvl="0" indent="0" algn="l" rtl="0">
              <a:lnSpc>
                <a:spcPct val="115000"/>
              </a:lnSpc>
              <a:spcBef>
                <a:spcPts val="1200"/>
              </a:spcBef>
              <a:spcAft>
                <a:spcPts val="1200"/>
              </a:spcAft>
              <a:buSzPct val="113798"/>
              <a:buNone/>
            </a:pPr>
            <a:r>
              <a:rPr lang="en" sz="1900"/>
              <a:t>The Python notebook is shared for anyone who has access to the link and the access is restricted to use BITS email id. So pl do not access from non-BITS email id and send requests for access. </a:t>
            </a:r>
            <a:endParaRPr sz="1900"/>
          </a:p>
        </p:txBody>
      </p:sp>
      <p:sp>
        <p:nvSpPr>
          <p:cNvPr id="566" name="Google Shape;566;p70"/>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1"/>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Exercise</a:t>
            </a:r>
            <a:endParaRPr b="1"/>
          </a:p>
        </p:txBody>
      </p:sp>
      <p:sp>
        <p:nvSpPr>
          <p:cNvPr id="572" name="Google Shape;572;p71"/>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AutoNum type="arabicPeriod"/>
            </a:pPr>
            <a:r>
              <a:rPr lang="en"/>
              <a:t>Represent OR gate using Perceptron. Compute the parameters of the perceptron using perceptron learning algorithm.</a:t>
            </a:r>
            <a:endParaRPr/>
          </a:p>
          <a:p>
            <a:pPr marL="457200" lvl="0" indent="-355600" algn="l" rtl="0">
              <a:lnSpc>
                <a:spcPct val="115000"/>
              </a:lnSpc>
              <a:spcBef>
                <a:spcPts val="0"/>
              </a:spcBef>
              <a:spcAft>
                <a:spcPts val="0"/>
              </a:spcAft>
              <a:buSzPts val="2000"/>
              <a:buAutoNum type="arabicPeriod"/>
            </a:pPr>
            <a:r>
              <a:rPr lang="en"/>
              <a:t>Represent AND gate using Perceptron. Compute the parameters of the perceptron using perceptron learning algorithm.</a:t>
            </a:r>
            <a:endParaRPr/>
          </a:p>
          <a:p>
            <a:pPr marL="0" lvl="0" indent="0" algn="l" rtl="0">
              <a:lnSpc>
                <a:spcPct val="115000"/>
              </a:lnSpc>
              <a:spcBef>
                <a:spcPts val="1200"/>
              </a:spcBef>
              <a:spcAft>
                <a:spcPts val="0"/>
              </a:spcAft>
              <a:buSzPts val="2000"/>
              <a:buNone/>
            </a:pPr>
            <a:endParaRPr/>
          </a:p>
          <a:p>
            <a:pPr marL="0" lvl="0" indent="0" algn="l" rtl="0">
              <a:lnSpc>
                <a:spcPct val="115000"/>
              </a:lnSpc>
              <a:spcBef>
                <a:spcPts val="1200"/>
              </a:spcBef>
              <a:spcAft>
                <a:spcPts val="1200"/>
              </a:spcAft>
              <a:buSzPts val="2000"/>
              <a:buNone/>
            </a:pPr>
            <a:endParaRPr/>
          </a:p>
        </p:txBody>
      </p:sp>
      <p:sp>
        <p:nvSpPr>
          <p:cNvPr id="573" name="Google Shape;573;p71"/>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2"/>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Representational Power of Perceptrons</a:t>
            </a:r>
            <a:endParaRPr b="1"/>
          </a:p>
        </p:txBody>
      </p:sp>
      <p:sp>
        <p:nvSpPr>
          <p:cNvPr id="579" name="Google Shape;579;p72"/>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A perceptron represents a hyperplane decision surface in the n-dimensional space of examples. </a:t>
            </a:r>
            <a:endParaRPr/>
          </a:p>
          <a:p>
            <a:pPr marL="457200" lvl="0" indent="-355600" algn="l" rtl="0">
              <a:lnSpc>
                <a:spcPct val="115000"/>
              </a:lnSpc>
              <a:spcBef>
                <a:spcPts val="0"/>
              </a:spcBef>
              <a:spcAft>
                <a:spcPts val="0"/>
              </a:spcAft>
              <a:buSzPts val="2000"/>
              <a:buChar char="●"/>
            </a:pPr>
            <a:r>
              <a:rPr lang="en"/>
              <a:t>The perceptron outputs a 1 for examples lying on one side of the hyperplane and outputs a -1 for examples lying on the other side. </a:t>
            </a:r>
            <a:endParaRPr/>
          </a:p>
        </p:txBody>
      </p:sp>
      <p:pic>
        <p:nvPicPr>
          <p:cNvPr id="580" name="Google Shape;580;p72"/>
          <p:cNvPicPr preferRelativeResize="0"/>
          <p:nvPr/>
        </p:nvPicPr>
        <p:blipFill rotWithShape="1">
          <a:blip r:embed="rId3">
            <a:alphaModFix/>
          </a:blip>
          <a:srcRect/>
          <a:stretch/>
        </p:blipFill>
        <p:spPr>
          <a:xfrm>
            <a:off x="1719250" y="2376913"/>
            <a:ext cx="5705475" cy="2486025"/>
          </a:xfrm>
          <a:prstGeom prst="rect">
            <a:avLst/>
          </a:prstGeom>
          <a:noFill/>
          <a:ln>
            <a:noFill/>
          </a:ln>
        </p:spPr>
      </p:pic>
      <p:sp>
        <p:nvSpPr>
          <p:cNvPr id="581" name="Google Shape;581;p72"/>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Single Layer Perceptron</a:t>
            </a:r>
            <a:endParaRPr b="1"/>
          </a:p>
        </p:txBody>
      </p:sp>
      <p:sp>
        <p:nvSpPr>
          <p:cNvPr id="587" name="Google Shape;587;p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4"/>
          <p:cNvSpPr txBox="1">
            <a:spLocks noGrp="1"/>
          </p:cNvSpPr>
          <p:nvPr>
            <p:ph type="title"/>
          </p:nvPr>
        </p:nvSpPr>
        <p:spPr>
          <a:xfrm>
            <a:off x="186193" y="22910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Example of Linearly Separable data</a:t>
            </a:r>
            <a:endParaRPr b="1"/>
          </a:p>
        </p:txBody>
      </p:sp>
      <p:pic>
        <p:nvPicPr>
          <p:cNvPr id="593" name="Google Shape;593;p74"/>
          <p:cNvPicPr preferRelativeResize="0"/>
          <p:nvPr/>
        </p:nvPicPr>
        <p:blipFill rotWithShape="1">
          <a:blip r:embed="rId3">
            <a:alphaModFix/>
          </a:blip>
          <a:srcRect/>
          <a:stretch/>
        </p:blipFill>
        <p:spPr>
          <a:xfrm>
            <a:off x="797578" y="1112609"/>
            <a:ext cx="7297831" cy="3951194"/>
          </a:xfrm>
          <a:prstGeom prst="rect">
            <a:avLst/>
          </a:prstGeom>
          <a:noFill/>
          <a:ln>
            <a:noFill/>
          </a:ln>
        </p:spPr>
      </p:pic>
      <p:sp>
        <p:nvSpPr>
          <p:cNvPr id="594" name="Google Shape;594;p74"/>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5"/>
          <p:cNvSpPr txBox="1">
            <a:spLocks noGrp="1"/>
          </p:cNvSpPr>
          <p:nvPr>
            <p:ph type="title"/>
          </p:nvPr>
        </p:nvSpPr>
        <p:spPr>
          <a:xfrm>
            <a:off x="311700" y="25355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Example of Linearly Separable data</a:t>
            </a:r>
            <a:endParaRPr b="1"/>
          </a:p>
        </p:txBody>
      </p:sp>
      <p:pic>
        <p:nvPicPr>
          <p:cNvPr id="600" name="Google Shape;600;p75"/>
          <p:cNvPicPr preferRelativeResize="0"/>
          <p:nvPr/>
        </p:nvPicPr>
        <p:blipFill rotWithShape="1">
          <a:blip r:embed="rId3">
            <a:alphaModFix/>
          </a:blip>
          <a:srcRect/>
          <a:stretch/>
        </p:blipFill>
        <p:spPr>
          <a:xfrm>
            <a:off x="902914" y="1294562"/>
            <a:ext cx="7338172" cy="3309037"/>
          </a:xfrm>
          <a:prstGeom prst="rect">
            <a:avLst/>
          </a:prstGeom>
          <a:noFill/>
          <a:ln>
            <a:noFill/>
          </a:ln>
        </p:spPr>
      </p:pic>
      <p:sp>
        <p:nvSpPr>
          <p:cNvPr id="601" name="Google Shape;601;p75"/>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6"/>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Example of Linearly Separable data</a:t>
            </a:r>
            <a:endParaRPr b="1"/>
          </a:p>
        </p:txBody>
      </p:sp>
      <p:pic>
        <p:nvPicPr>
          <p:cNvPr id="607" name="Google Shape;607;p76"/>
          <p:cNvPicPr preferRelativeResize="0"/>
          <p:nvPr/>
        </p:nvPicPr>
        <p:blipFill rotWithShape="1">
          <a:blip r:embed="rId3">
            <a:alphaModFix/>
          </a:blip>
          <a:srcRect/>
          <a:stretch/>
        </p:blipFill>
        <p:spPr>
          <a:xfrm>
            <a:off x="766750" y="1079300"/>
            <a:ext cx="7610475" cy="3419475"/>
          </a:xfrm>
          <a:prstGeom prst="rect">
            <a:avLst/>
          </a:prstGeom>
          <a:noFill/>
          <a:ln>
            <a:noFill/>
          </a:ln>
        </p:spPr>
      </p:pic>
      <p:sp>
        <p:nvSpPr>
          <p:cNvPr id="608" name="Google Shape;608;p76"/>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2000"/>
              <a:buNone/>
            </a:pPr>
            <a:endParaRPr/>
          </a:p>
        </p:txBody>
      </p:sp>
      <p:sp>
        <p:nvSpPr>
          <p:cNvPr id="609" name="Google Shape;609;p76"/>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600"/>
              <a:buNone/>
            </a:pPr>
            <a:r>
              <a:rPr lang="en" b="1"/>
              <a:t>Non-Linearly Separable Data</a:t>
            </a:r>
            <a:endParaRPr b="1"/>
          </a:p>
        </p:txBody>
      </p:sp>
      <p:sp>
        <p:nvSpPr>
          <p:cNvPr id="615" name="Google Shape;615;p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8"/>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Non-linearly Separable Data</a:t>
            </a:r>
            <a:endParaRPr b="1"/>
          </a:p>
        </p:txBody>
      </p:sp>
      <p:sp>
        <p:nvSpPr>
          <p:cNvPr id="621" name="Google Shape;621;p78"/>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Two groups of data points are non-linearly separable in a 2-dimensional space if they cannot be easily separated with a linear line.</a:t>
            </a:r>
            <a:endParaRPr/>
          </a:p>
        </p:txBody>
      </p:sp>
      <p:pic>
        <p:nvPicPr>
          <p:cNvPr id="622" name="Google Shape;622;p78"/>
          <p:cNvPicPr preferRelativeResize="0"/>
          <p:nvPr/>
        </p:nvPicPr>
        <p:blipFill rotWithShape="1">
          <a:blip r:embed="rId3">
            <a:alphaModFix/>
          </a:blip>
          <a:srcRect l="14612" t="9518" r="16492" b="9265"/>
          <a:stretch/>
        </p:blipFill>
        <p:spPr>
          <a:xfrm>
            <a:off x="159300" y="2222913"/>
            <a:ext cx="2234150" cy="1752600"/>
          </a:xfrm>
          <a:prstGeom prst="rect">
            <a:avLst/>
          </a:prstGeom>
          <a:noFill/>
          <a:ln>
            <a:noFill/>
          </a:ln>
        </p:spPr>
      </p:pic>
      <p:pic>
        <p:nvPicPr>
          <p:cNvPr id="623" name="Google Shape;623;p78"/>
          <p:cNvPicPr preferRelativeResize="0"/>
          <p:nvPr/>
        </p:nvPicPr>
        <p:blipFill rotWithShape="1">
          <a:blip r:embed="rId4">
            <a:alphaModFix/>
          </a:blip>
          <a:srcRect l="17349" t="19189" r="14636" b="16954"/>
          <a:stretch/>
        </p:blipFill>
        <p:spPr>
          <a:xfrm>
            <a:off x="2553700" y="2325850"/>
            <a:ext cx="1865900" cy="1546725"/>
          </a:xfrm>
          <a:prstGeom prst="rect">
            <a:avLst/>
          </a:prstGeom>
          <a:noFill/>
          <a:ln>
            <a:noFill/>
          </a:ln>
        </p:spPr>
      </p:pic>
      <p:pic>
        <p:nvPicPr>
          <p:cNvPr id="624" name="Google Shape;624;p78"/>
          <p:cNvPicPr preferRelativeResize="0"/>
          <p:nvPr/>
        </p:nvPicPr>
        <p:blipFill rotWithShape="1">
          <a:blip r:embed="rId5">
            <a:alphaModFix/>
          </a:blip>
          <a:srcRect/>
          <a:stretch/>
        </p:blipFill>
        <p:spPr>
          <a:xfrm>
            <a:off x="6927450" y="2273775"/>
            <a:ext cx="1981050" cy="1650875"/>
          </a:xfrm>
          <a:prstGeom prst="rect">
            <a:avLst/>
          </a:prstGeom>
          <a:noFill/>
          <a:ln>
            <a:noFill/>
          </a:ln>
        </p:spPr>
      </p:pic>
      <p:pic>
        <p:nvPicPr>
          <p:cNvPr id="625" name="Google Shape;625;p78"/>
          <p:cNvPicPr preferRelativeResize="0"/>
          <p:nvPr/>
        </p:nvPicPr>
        <p:blipFill rotWithShape="1">
          <a:blip r:embed="rId6">
            <a:alphaModFix/>
          </a:blip>
          <a:srcRect l="11496" t="7159" r="2900" b="11749"/>
          <a:stretch/>
        </p:blipFill>
        <p:spPr>
          <a:xfrm>
            <a:off x="4540900" y="2388625"/>
            <a:ext cx="2234150" cy="1421175"/>
          </a:xfrm>
          <a:prstGeom prst="rect">
            <a:avLst/>
          </a:prstGeom>
          <a:noFill/>
          <a:ln>
            <a:noFill/>
          </a:ln>
        </p:spPr>
      </p:pic>
      <p:sp>
        <p:nvSpPr>
          <p:cNvPr id="626" name="Google Shape;626;p78"/>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9"/>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Perceptron for XOR Gate</a:t>
            </a:r>
            <a:endParaRPr b="1"/>
          </a:p>
        </p:txBody>
      </p:sp>
      <p:pic>
        <p:nvPicPr>
          <p:cNvPr id="632" name="Google Shape;632;p79"/>
          <p:cNvPicPr preferRelativeResize="0"/>
          <p:nvPr/>
        </p:nvPicPr>
        <p:blipFill rotWithShape="1">
          <a:blip r:embed="rId3">
            <a:alphaModFix/>
          </a:blip>
          <a:srcRect/>
          <a:stretch/>
        </p:blipFill>
        <p:spPr>
          <a:xfrm>
            <a:off x="311700" y="1128400"/>
            <a:ext cx="8520599" cy="3698770"/>
          </a:xfrm>
          <a:prstGeom prst="rect">
            <a:avLst/>
          </a:prstGeom>
          <a:noFill/>
          <a:ln>
            <a:noFill/>
          </a:ln>
        </p:spPr>
      </p:pic>
      <p:sp>
        <p:nvSpPr>
          <p:cNvPr id="633" name="Google Shape;633;p79"/>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8"/>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Course Logistics</a:t>
            </a:r>
            <a:endParaRPr b="1"/>
          </a:p>
        </p:txBody>
      </p:sp>
      <p:sp>
        <p:nvSpPr>
          <p:cNvPr id="116" name="Google Shape;116;p8"/>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
              <a:t>Refer Taxila for the following</a:t>
            </a:r>
            <a:endParaRPr/>
          </a:p>
          <a:p>
            <a:pPr marL="914400" lvl="1" indent="-330200" algn="l" rtl="0">
              <a:lnSpc>
                <a:spcPct val="115000"/>
              </a:lnSpc>
              <a:spcBef>
                <a:spcPts val="0"/>
              </a:spcBef>
              <a:spcAft>
                <a:spcPts val="0"/>
              </a:spcAft>
              <a:buSzPts val="1600"/>
              <a:buChar char="○"/>
            </a:pPr>
            <a:r>
              <a:rPr lang="en"/>
              <a:t>Handout</a:t>
            </a:r>
            <a:endParaRPr/>
          </a:p>
          <a:p>
            <a:pPr marL="914400" lvl="1" indent="-330200" algn="l" rtl="0">
              <a:lnSpc>
                <a:spcPct val="115000"/>
              </a:lnSpc>
              <a:spcBef>
                <a:spcPts val="0"/>
              </a:spcBef>
              <a:spcAft>
                <a:spcPts val="0"/>
              </a:spcAft>
              <a:buSzPts val="1600"/>
              <a:buChar char="○"/>
            </a:pPr>
            <a:r>
              <a:rPr lang="en"/>
              <a:t>Schedule for Webinar</a:t>
            </a:r>
            <a:endParaRPr/>
          </a:p>
          <a:p>
            <a:pPr marL="914400" lvl="1" indent="-330200" algn="l" rtl="0">
              <a:lnSpc>
                <a:spcPct val="115000"/>
              </a:lnSpc>
              <a:spcBef>
                <a:spcPts val="0"/>
              </a:spcBef>
              <a:spcAft>
                <a:spcPts val="0"/>
              </a:spcAft>
              <a:buSzPts val="1600"/>
              <a:buChar char="○"/>
            </a:pPr>
            <a:r>
              <a:rPr lang="en"/>
              <a:t>Schedule of Quiz, and Assignments.</a:t>
            </a:r>
            <a:endParaRPr/>
          </a:p>
          <a:p>
            <a:pPr marL="914400" lvl="1" indent="-330200" algn="l" rtl="0">
              <a:lnSpc>
                <a:spcPct val="115000"/>
              </a:lnSpc>
              <a:spcBef>
                <a:spcPts val="0"/>
              </a:spcBef>
              <a:spcAft>
                <a:spcPts val="0"/>
              </a:spcAft>
              <a:buSzPts val="1600"/>
              <a:buChar char="○"/>
            </a:pPr>
            <a:r>
              <a:rPr lang="en"/>
              <a:t>Evaluation scheme</a:t>
            </a:r>
            <a:endParaRPr/>
          </a:p>
          <a:p>
            <a:pPr marL="914400" lvl="1" indent="-330200" algn="l" rtl="0">
              <a:lnSpc>
                <a:spcPct val="115000"/>
              </a:lnSpc>
              <a:spcBef>
                <a:spcPts val="0"/>
              </a:spcBef>
              <a:spcAft>
                <a:spcPts val="0"/>
              </a:spcAft>
              <a:buSzPts val="1600"/>
              <a:buChar char="○"/>
            </a:pPr>
            <a:r>
              <a:rPr lang="en"/>
              <a:t>Session Slide Deck</a:t>
            </a:r>
            <a:endParaRPr/>
          </a:p>
          <a:p>
            <a:pPr marL="914400" lvl="1" indent="-330200" algn="l" rtl="0">
              <a:lnSpc>
                <a:spcPct val="115000"/>
              </a:lnSpc>
              <a:spcBef>
                <a:spcPts val="0"/>
              </a:spcBef>
              <a:spcAft>
                <a:spcPts val="0"/>
              </a:spcAft>
              <a:buSzPts val="1600"/>
              <a:buChar char="○"/>
            </a:pPr>
            <a:r>
              <a:rPr lang="en"/>
              <a:t>Demo Lab Sheets</a:t>
            </a:r>
            <a:endParaRPr/>
          </a:p>
          <a:p>
            <a:pPr marL="914400" lvl="1" indent="-330200" algn="l" rtl="0">
              <a:lnSpc>
                <a:spcPct val="115000"/>
              </a:lnSpc>
              <a:spcBef>
                <a:spcPts val="0"/>
              </a:spcBef>
              <a:spcAft>
                <a:spcPts val="0"/>
              </a:spcAft>
              <a:buSzPts val="1600"/>
              <a:buChar char="○"/>
            </a:pPr>
            <a:r>
              <a:rPr lang="en"/>
              <a:t>Quiz-I, Quiz-II</a:t>
            </a:r>
            <a:endParaRPr/>
          </a:p>
          <a:p>
            <a:pPr marL="914400" lvl="1" indent="-330200" algn="l" rtl="0">
              <a:lnSpc>
                <a:spcPct val="115000"/>
              </a:lnSpc>
              <a:spcBef>
                <a:spcPts val="0"/>
              </a:spcBef>
              <a:spcAft>
                <a:spcPts val="0"/>
              </a:spcAft>
              <a:buSzPts val="1600"/>
              <a:buChar char="○"/>
            </a:pPr>
            <a:r>
              <a:rPr lang="en"/>
              <a:t>Assignment-I, Assignment-II</a:t>
            </a:r>
            <a:endParaRPr/>
          </a:p>
          <a:p>
            <a:pPr marL="914400" lvl="1" indent="-330200" algn="l" rtl="0">
              <a:lnSpc>
                <a:spcPct val="115000"/>
              </a:lnSpc>
              <a:spcBef>
                <a:spcPts val="0"/>
              </a:spcBef>
              <a:spcAft>
                <a:spcPts val="0"/>
              </a:spcAft>
              <a:buSzPts val="1600"/>
              <a:buChar char="○"/>
            </a:pPr>
            <a:r>
              <a:rPr lang="en"/>
              <a:t>Sample QPs</a:t>
            </a:r>
            <a:endParaRPr/>
          </a:p>
          <a:p>
            <a:pPr marL="457200" lvl="0" indent="-355600" algn="l" rtl="0">
              <a:lnSpc>
                <a:spcPct val="115000"/>
              </a:lnSpc>
              <a:spcBef>
                <a:spcPts val="0"/>
              </a:spcBef>
              <a:spcAft>
                <a:spcPts val="0"/>
              </a:spcAft>
              <a:buSzPts val="2000"/>
              <a:buChar char="●"/>
            </a:pPr>
            <a:r>
              <a:rPr lang="en"/>
              <a:t>Lecture Recordings</a:t>
            </a:r>
            <a:endParaRPr/>
          </a:p>
          <a:p>
            <a:pPr marL="914400" lvl="1" indent="-330200" algn="l" rtl="0">
              <a:lnSpc>
                <a:spcPct val="115000"/>
              </a:lnSpc>
              <a:spcBef>
                <a:spcPts val="0"/>
              </a:spcBef>
              <a:spcAft>
                <a:spcPts val="0"/>
              </a:spcAft>
              <a:buSzPts val="1600"/>
              <a:buChar char="○"/>
            </a:pPr>
            <a:r>
              <a:rPr lang="en"/>
              <a:t>Available on Microsoft teams</a:t>
            </a:r>
            <a:endParaRPr/>
          </a:p>
        </p:txBody>
      </p:sp>
      <p:sp>
        <p:nvSpPr>
          <p:cNvPr id="117" name="Google Shape;117;p8"/>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0"/>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Solution for XOR</a:t>
            </a:r>
            <a:endParaRPr b="1"/>
          </a:p>
        </p:txBody>
      </p:sp>
      <p:pic>
        <p:nvPicPr>
          <p:cNvPr id="639" name="Google Shape;639;p80"/>
          <p:cNvPicPr preferRelativeResize="0"/>
          <p:nvPr/>
        </p:nvPicPr>
        <p:blipFill rotWithShape="1">
          <a:blip r:embed="rId3">
            <a:alphaModFix/>
          </a:blip>
          <a:srcRect/>
          <a:stretch/>
        </p:blipFill>
        <p:spPr>
          <a:xfrm>
            <a:off x="311700" y="1056650"/>
            <a:ext cx="7502479" cy="3857750"/>
          </a:xfrm>
          <a:prstGeom prst="rect">
            <a:avLst/>
          </a:prstGeom>
          <a:noFill/>
          <a:ln>
            <a:noFill/>
          </a:ln>
        </p:spPr>
      </p:pic>
      <p:sp>
        <p:nvSpPr>
          <p:cNvPr id="640" name="Google Shape;640;p80"/>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1"/>
          <p:cNvSpPr txBox="1">
            <a:spLocks noGrp="1"/>
          </p:cNvSpPr>
          <p:nvPr>
            <p:ph type="title"/>
          </p:nvPr>
        </p:nvSpPr>
        <p:spPr>
          <a:xfrm>
            <a:off x="311700" y="1424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MLP for XOR</a:t>
            </a:r>
            <a:endParaRPr b="1"/>
          </a:p>
        </p:txBody>
      </p:sp>
      <p:pic>
        <p:nvPicPr>
          <p:cNvPr id="646" name="Google Shape;646;p81"/>
          <p:cNvPicPr preferRelativeResize="0"/>
          <p:nvPr/>
        </p:nvPicPr>
        <p:blipFill rotWithShape="1">
          <a:blip r:embed="rId3">
            <a:alphaModFix/>
          </a:blip>
          <a:srcRect/>
          <a:stretch/>
        </p:blipFill>
        <p:spPr>
          <a:xfrm>
            <a:off x="712540" y="1120589"/>
            <a:ext cx="6499718" cy="3686235"/>
          </a:xfrm>
          <a:prstGeom prst="rect">
            <a:avLst/>
          </a:prstGeom>
          <a:noFill/>
          <a:ln>
            <a:noFill/>
          </a:ln>
        </p:spPr>
      </p:pic>
      <p:sp>
        <p:nvSpPr>
          <p:cNvPr id="647" name="Google Shape;647;p81"/>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2"/>
          <p:cNvSpPr txBox="1">
            <a:spLocks noGrp="1"/>
          </p:cNvSpPr>
          <p:nvPr>
            <p:ph type="title"/>
          </p:nvPr>
        </p:nvSpPr>
        <p:spPr>
          <a:xfrm>
            <a:off x="311700" y="1834500"/>
            <a:ext cx="8520600" cy="147450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ct val="111111"/>
              <a:buNone/>
            </a:pPr>
            <a:r>
              <a:rPr lang="en"/>
              <a:t>Ref: </a:t>
            </a:r>
            <a:endParaRPr/>
          </a:p>
          <a:p>
            <a:pPr marL="0" lvl="0" indent="0" algn="l" rtl="0">
              <a:lnSpc>
                <a:spcPct val="100000"/>
              </a:lnSpc>
              <a:spcBef>
                <a:spcPts val="0"/>
              </a:spcBef>
              <a:spcAft>
                <a:spcPts val="0"/>
              </a:spcAft>
              <a:buSzPct val="111111"/>
              <a:buNone/>
            </a:pPr>
            <a:r>
              <a:rPr lang="en"/>
              <a:t>Chapter 4 of Book: Machine Learning by</a:t>
            </a:r>
            <a:endParaRPr/>
          </a:p>
          <a:p>
            <a:pPr marL="0" lvl="0" indent="0" algn="l" rtl="0">
              <a:lnSpc>
                <a:spcPct val="100000"/>
              </a:lnSpc>
              <a:spcBef>
                <a:spcPts val="0"/>
              </a:spcBef>
              <a:spcAft>
                <a:spcPts val="0"/>
              </a:spcAft>
              <a:buSzPct val="111111"/>
              <a:buNone/>
            </a:pPr>
            <a:r>
              <a:rPr lang="en"/>
              <a:t>Tom M. Mitchell</a:t>
            </a:r>
            <a:endParaRPr/>
          </a:p>
        </p:txBody>
      </p:sp>
      <p:sp>
        <p:nvSpPr>
          <p:cNvPr id="653" name="Google Shape;653;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83"/>
          <p:cNvSpPr txBox="1">
            <a:spLocks noGrp="1"/>
          </p:cNvSpPr>
          <p:nvPr>
            <p:ph type="title"/>
          </p:nvPr>
        </p:nvSpPr>
        <p:spPr>
          <a:xfrm>
            <a:off x="5068347" y="2398300"/>
            <a:ext cx="2528888" cy="530754"/>
          </a:xfrm>
          <a:prstGeom prst="rect">
            <a:avLst/>
          </a:prstGeom>
          <a:noFill/>
          <a:ln>
            <a:noFill/>
          </a:ln>
        </p:spPr>
        <p:txBody>
          <a:bodyPr spcFirstLastPara="1" wrap="square" lIns="0" tIns="10000" rIns="0" bIns="0" anchor="t" anchorCtr="0">
            <a:spAutoFit/>
          </a:bodyPr>
          <a:lstStyle/>
          <a:p>
            <a:pPr marL="9525" lvl="0" indent="0" algn="l" rtl="0">
              <a:lnSpc>
                <a:spcPct val="100000"/>
              </a:lnSpc>
              <a:spcBef>
                <a:spcPts val="79"/>
              </a:spcBef>
              <a:spcAft>
                <a:spcPts val="0"/>
              </a:spcAft>
              <a:buSzPts val="2800"/>
              <a:buNone/>
            </a:pPr>
            <a:r>
              <a:rPr lang="en" sz="3300" b="0">
                <a:latin typeface="Calibri"/>
                <a:ea typeface="Calibri"/>
                <a:cs typeface="Calibri"/>
                <a:sym typeface="Calibri"/>
              </a:rPr>
              <a:t>Thank You All !</a:t>
            </a:r>
            <a:endParaRPr sz="3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9"/>
          <p:cNvSpPr txBox="1">
            <a:spLocks noGrp="1"/>
          </p:cNvSpPr>
          <p:nvPr>
            <p:ph type="title"/>
          </p:nvPr>
        </p:nvSpPr>
        <p:spPr>
          <a:xfrm>
            <a:off x="311700" y="229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a:t>Honour Code</a:t>
            </a:r>
            <a:endParaRPr b="1"/>
          </a:p>
        </p:txBody>
      </p:sp>
      <p:sp>
        <p:nvSpPr>
          <p:cNvPr id="123" name="Google Shape;123;p9"/>
          <p:cNvSpPr txBox="1">
            <a:spLocks noGrp="1"/>
          </p:cNvSpPr>
          <p:nvPr>
            <p:ph type="body" idx="1"/>
          </p:nvPr>
        </p:nvSpPr>
        <p:spPr>
          <a:xfrm>
            <a:off x="311700" y="950800"/>
            <a:ext cx="8520600" cy="3963600"/>
          </a:xfrm>
          <a:prstGeom prst="rect">
            <a:avLst/>
          </a:prstGeom>
          <a:noFill/>
          <a:ln>
            <a:noFill/>
          </a:ln>
        </p:spPr>
        <p:txBody>
          <a:bodyPr spcFirstLastPara="1" wrap="square" lIns="91425" tIns="91425" rIns="91425" bIns="91425" anchor="t" anchorCtr="0">
            <a:normAutofit fontScale="92500" lnSpcReduction="20000"/>
          </a:bodyPr>
          <a:lstStyle/>
          <a:p>
            <a:pPr marL="0" lvl="0" indent="0" algn="just" rtl="0">
              <a:lnSpc>
                <a:spcPct val="115000"/>
              </a:lnSpc>
              <a:spcBef>
                <a:spcPts val="0"/>
              </a:spcBef>
              <a:spcAft>
                <a:spcPts val="0"/>
              </a:spcAft>
              <a:buClr>
                <a:schemeClr val="dk1"/>
              </a:buClr>
              <a:buSzPct val="55000"/>
              <a:buFont typeface="Arial"/>
              <a:buNone/>
            </a:pPr>
            <a:r>
              <a:rPr lang="en">
                <a:highlight>
                  <a:schemeClr val="accent6"/>
                </a:highlight>
              </a:rPr>
              <a:t>All submissions for graded components must be the result of your original effort.</a:t>
            </a:r>
            <a:r>
              <a:rPr lang="en"/>
              <a:t> It is strictly prohibited to copy and paste verbatim from any sources, whether online or from your peers. The use of unauthorized sources or materials, as well as collusion or unauthorized collaboration to gain an unfair advantage, is also strictly prohibited. Please note that we will not distinguish between the person sharing their resources and the one receiving them for plagiarism, and the consequences will apply to both parties equally.</a:t>
            </a:r>
            <a:endParaRPr/>
          </a:p>
          <a:p>
            <a:pPr marL="0" lvl="0" indent="0" algn="just" rtl="0">
              <a:lnSpc>
                <a:spcPct val="115000"/>
              </a:lnSpc>
              <a:spcBef>
                <a:spcPts val="1200"/>
              </a:spcBef>
              <a:spcAft>
                <a:spcPts val="0"/>
              </a:spcAft>
              <a:buClr>
                <a:schemeClr val="dk1"/>
              </a:buClr>
              <a:buSzPct val="55000"/>
              <a:buFont typeface="Arial"/>
              <a:buNone/>
            </a:pPr>
            <a:endParaRPr/>
          </a:p>
          <a:p>
            <a:pPr marL="0" lvl="0" indent="0" algn="just" rtl="0">
              <a:lnSpc>
                <a:spcPct val="115000"/>
              </a:lnSpc>
              <a:spcBef>
                <a:spcPts val="1200"/>
              </a:spcBef>
              <a:spcAft>
                <a:spcPts val="0"/>
              </a:spcAft>
              <a:buClr>
                <a:schemeClr val="dk1"/>
              </a:buClr>
              <a:buSzPct val="55000"/>
              <a:buFont typeface="Arial"/>
              <a:buNone/>
            </a:pPr>
            <a:r>
              <a:rPr lang="en"/>
              <a:t>In cases where suspicious circumstances arise, such as identical verbatim answers or a significant overlap of unreasonable similarities in a set of submissions, will be investigated, and severe punishments will be imposed on all those found guilty of plagiarism.</a:t>
            </a:r>
            <a:endParaRPr/>
          </a:p>
          <a:p>
            <a:pPr marL="0" lvl="0" indent="0" algn="l" rtl="0">
              <a:lnSpc>
                <a:spcPct val="115000"/>
              </a:lnSpc>
              <a:spcBef>
                <a:spcPts val="1200"/>
              </a:spcBef>
              <a:spcAft>
                <a:spcPts val="1200"/>
              </a:spcAft>
              <a:buSzPct val="108108"/>
              <a:buNone/>
            </a:pPr>
            <a:endParaRPr/>
          </a:p>
        </p:txBody>
      </p:sp>
      <p:sp>
        <p:nvSpPr>
          <p:cNvPr id="124" name="Google Shape;124;p9"/>
          <p:cNvSpPr txBox="1">
            <a:spLocks noGrp="1"/>
          </p:cNvSpPr>
          <p:nvPr>
            <p:ph type="sldNum" idx="12"/>
          </p:nvPr>
        </p:nvSpPr>
        <p:spPr>
          <a:xfrm>
            <a:off x="8595300" y="4603599"/>
            <a:ext cx="548700" cy="310800"/>
          </a:xfrm>
          <a:prstGeom prst="rect">
            <a:avLst/>
          </a:prstGeom>
          <a:noFill/>
          <a:ln>
            <a:noFill/>
          </a:ln>
        </p:spPr>
        <p:txBody>
          <a:bodyPr spcFirstLastPara="1" wrap="square" lIns="91425" tIns="91425" rIns="91425" bIns="91425" anchor="ctr" anchorCtr="0">
            <a:normAutofit fontScale="92500" lnSpcReduction="10000"/>
          </a:bodyPr>
          <a:lstStyle/>
          <a:p>
            <a:pPr marL="0" lvl="0" indent="0" algn="r" rtl="0">
              <a:lnSpc>
                <a:spcPct val="100000"/>
              </a:lnSpc>
              <a:spcBef>
                <a:spcPts val="0"/>
              </a:spcBef>
              <a:spcAft>
                <a:spcPts val="0"/>
              </a:spcAft>
              <a:buSzPct val="100000"/>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4061</Words>
  <Application>Microsoft Office PowerPoint</Application>
  <PresentationFormat>On-screen Show (16:9)</PresentationFormat>
  <Paragraphs>482</Paragraphs>
  <Slides>83</Slides>
  <Notes>83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Helvetica Neue</vt:lpstr>
      <vt:lpstr>Arial</vt:lpstr>
      <vt:lpstr>Cambria</vt:lpstr>
      <vt:lpstr>Calibri</vt:lpstr>
      <vt:lpstr>Simple Light</vt:lpstr>
      <vt:lpstr>Deep Neural Network</vt:lpstr>
      <vt:lpstr>The Lecture Materials gratefully acknowledge the authors who made their course materials freely available online.</vt:lpstr>
      <vt:lpstr>Course Logistics</vt:lpstr>
      <vt:lpstr>What we Learn…. (Module Structure)</vt:lpstr>
      <vt:lpstr>Books</vt:lpstr>
      <vt:lpstr>Evaluation Components and Schedule</vt:lpstr>
      <vt:lpstr>Lab Sessions</vt:lpstr>
      <vt:lpstr>Course Logistics</vt:lpstr>
      <vt:lpstr>Honour Code</vt:lpstr>
      <vt:lpstr>In case of Queries regarding the course….</vt:lpstr>
      <vt:lpstr>What is Deep Learning?</vt:lpstr>
      <vt:lpstr>Definitions of Deep Learning</vt:lpstr>
      <vt:lpstr>Where in AI sits DL?</vt:lpstr>
      <vt:lpstr>AI - ML - DL </vt:lpstr>
      <vt:lpstr>Deep (Machine) Learning</vt:lpstr>
      <vt:lpstr>Why Deep Learning?</vt:lpstr>
      <vt:lpstr>Why Deep Learning?</vt:lpstr>
      <vt:lpstr>Why deep learning?</vt:lpstr>
      <vt:lpstr>Deep Learning Timeline</vt:lpstr>
      <vt:lpstr>Applications of Deep Learning</vt:lpstr>
      <vt:lpstr>Breakthroughs with Neural Networks</vt:lpstr>
      <vt:lpstr>Breakthroughs with Neural Networks</vt:lpstr>
      <vt:lpstr>Breakthroughs with Neural Networks</vt:lpstr>
      <vt:lpstr>Breakthroughs with Neural Networks</vt:lpstr>
      <vt:lpstr>PowerPoint Presentation</vt:lpstr>
      <vt:lpstr>Breakthroughs with Neural Networks</vt:lpstr>
      <vt:lpstr>Applications of Deep Learning</vt:lpstr>
      <vt:lpstr>Many more applications….</vt:lpstr>
      <vt:lpstr>Key components of DL problem</vt:lpstr>
      <vt:lpstr>Core components of DL problem</vt:lpstr>
      <vt:lpstr>Data</vt:lpstr>
      <vt:lpstr>Data</vt:lpstr>
      <vt:lpstr>2. Model</vt:lpstr>
      <vt:lpstr>3. Objective Function</vt:lpstr>
      <vt:lpstr>3. Loss Functions </vt:lpstr>
      <vt:lpstr>3. Loss Functions</vt:lpstr>
      <vt:lpstr>4. Optimization Algorithms</vt:lpstr>
      <vt:lpstr>Example of the Framework</vt:lpstr>
      <vt:lpstr>Example of the Framework</vt:lpstr>
      <vt:lpstr>Example of the Framework</vt:lpstr>
      <vt:lpstr>Reading from TB Dive into Deep Learning Chapter 1  Chapter 2 for Python Prelims, Linear Algebra, Calculus, Probability</vt:lpstr>
      <vt:lpstr>Artificial Neural Network</vt:lpstr>
      <vt:lpstr>What are Neural Networks?</vt:lpstr>
      <vt:lpstr>What are Neural Networks?</vt:lpstr>
      <vt:lpstr>Observation: The Brain</vt:lpstr>
      <vt:lpstr>Brain: Interconnected Neurons</vt:lpstr>
      <vt:lpstr>Biological Neuron </vt:lpstr>
      <vt:lpstr>Connectionist Machines</vt:lpstr>
      <vt:lpstr>What are Artificial Neurons?</vt:lpstr>
      <vt:lpstr>Properties of  Artificial Neural Nets (ANNs)</vt:lpstr>
      <vt:lpstr>When to consider Neural Networks?</vt:lpstr>
      <vt:lpstr>Perceptron</vt:lpstr>
      <vt:lpstr>Perceptron</vt:lpstr>
      <vt:lpstr>Representing Logic Gates using Perceptron</vt:lpstr>
      <vt:lpstr>NOT Logic Gate</vt:lpstr>
      <vt:lpstr>Perceptron for NOT gate</vt:lpstr>
      <vt:lpstr>AND Logic Gate</vt:lpstr>
      <vt:lpstr>Perceptron for AND gate</vt:lpstr>
      <vt:lpstr>Perceptron for AND gate </vt:lpstr>
      <vt:lpstr>Exercise</vt:lpstr>
      <vt:lpstr>Perceptron for OR gate</vt:lpstr>
      <vt:lpstr>Perceptron for OR gate </vt:lpstr>
      <vt:lpstr>Perceptron for NOR Gate</vt:lpstr>
      <vt:lpstr>Perceptron for NAND Gate</vt:lpstr>
      <vt:lpstr>Perceptron Learning Algorithm</vt:lpstr>
      <vt:lpstr>Perceptron Learning Algorithm</vt:lpstr>
      <vt:lpstr>Convergence of Perceptron Learning Algorithm </vt:lpstr>
      <vt:lpstr>Perceptron Learning Algorithm for NOT gate </vt:lpstr>
      <vt:lpstr>Perceptron Learning Algorithm for NOT gate </vt:lpstr>
      <vt:lpstr>Demo Python Code</vt:lpstr>
      <vt:lpstr>Exercise</vt:lpstr>
      <vt:lpstr>Representational Power of Perceptrons</vt:lpstr>
      <vt:lpstr>Single Layer Perceptron</vt:lpstr>
      <vt:lpstr>Example of Linearly Separable data</vt:lpstr>
      <vt:lpstr>Example of Linearly Separable data</vt:lpstr>
      <vt:lpstr>Example of Linearly Separable data</vt:lpstr>
      <vt:lpstr>Non-Linearly Separable Data</vt:lpstr>
      <vt:lpstr>Non-linearly Separable Data</vt:lpstr>
      <vt:lpstr>Perceptron for XOR Gate</vt:lpstr>
      <vt:lpstr>Solution for XOR</vt:lpstr>
      <vt:lpstr>MLP for XOR</vt:lpstr>
      <vt:lpstr>Ref:  Chapter 4 of Book: Machine Learning by Tom M. Mitchell</vt:lpstr>
      <vt:lpstr>Thank You All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Neural Network</dc:title>
  <dc:creator>Bharatesh Chakravarthi</dc:creator>
  <cp:lastModifiedBy>HP</cp:lastModifiedBy>
  <cp:revision>2</cp:revision>
  <dcterms:modified xsi:type="dcterms:W3CDTF">2025-10-26T09:10:47Z</dcterms:modified>
</cp:coreProperties>
</file>